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4"/>
  </p:notesMasterIdLst>
  <p:sldIdLst>
    <p:sldId id="256" r:id="rId2"/>
    <p:sldId id="287" r:id="rId3"/>
    <p:sldId id="288"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4" r:id="rId39"/>
    <p:sldId id="325" r:id="rId40"/>
    <p:sldId id="326" r:id="rId41"/>
    <p:sldId id="327" r:id="rId42"/>
    <p:sldId id="328" r:id="rId43"/>
    <p:sldId id="329" r:id="rId44"/>
    <p:sldId id="330" r:id="rId45"/>
    <p:sldId id="331" r:id="rId46"/>
    <p:sldId id="332" r:id="rId47"/>
    <p:sldId id="333" r:id="rId48"/>
    <p:sldId id="334" r:id="rId49"/>
    <p:sldId id="335" r:id="rId50"/>
    <p:sldId id="336" r:id="rId51"/>
    <p:sldId id="337" r:id="rId52"/>
    <p:sldId id="338" r:id="rId53"/>
  </p:sldIdLst>
  <p:sldSz cx="9144000" cy="5143500" type="screen16x9"/>
  <p:notesSz cx="6858000" cy="9144000"/>
  <p:custShowLst>
    <p:custShow name="Custom Show 1" id="0">
      <p:sldLst>
        <p:sld r:id="rId2"/>
        <p:sld r:id="rId3"/>
        <p:sld r:id="rId5"/>
      </p:sldLst>
    </p:custShow>
    <p:custShow name="PowerPoint 2" id="1">
      <p:sldLst>
        <p:sld r:id="rId5"/>
        <p:sld r:id="rId6"/>
      </p:sldLst>
    </p:custShow>
  </p:custShowLst>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2947A5C-5B9E-453F-A6F3-1F581F911EE4}">
          <p14:sldIdLst>
            <p14:sldId id="256"/>
            <p14:sldId id="287"/>
            <p14:sldId id="288"/>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Lst>
        </p14:section>
      </p14:sectionLst>
    </p:ex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uong Phong" initials="HQD" lastIdx="2" clrIdx="0">
    <p:extLst>
      <p:ext uri="{19B8F6BF-5375-455C-9EA6-DF929625EA0E}">
        <p15:presenceInfo xmlns:p15="http://schemas.microsoft.com/office/powerpoint/2012/main" userId="Truong Phong" providerId="None"/>
      </p:ext>
    </p:extLst>
  </p:cmAuthor>
  <p:cmAuthor id="2" name="Minh" initials="HQD" lastIdx="1" clrIdx="1">
    <p:extLst>
      <p:ext uri="{19B8F6BF-5375-455C-9EA6-DF929625EA0E}">
        <p15:presenceInfo xmlns:p15="http://schemas.microsoft.com/office/powerpoint/2012/main" userId="Minh" providerId="None"/>
      </p:ext>
    </p:extLst>
  </p:cmAuthor>
  <p:cmAuthor id="3" name="QuangDang" initials="HQD" lastIdx="3" clrIdx="2">
    <p:extLst>
      <p:ext uri="{19B8F6BF-5375-455C-9EA6-DF929625EA0E}">
        <p15:presenceInfo xmlns:p15="http://schemas.microsoft.com/office/powerpoint/2012/main" userId="QuangD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ABFCF23-3B69-468F-B69F-88F6DE6A72F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45" autoAdjust="0"/>
    <p:restoredTop sz="75430" autoAdjust="0"/>
  </p:normalViewPr>
  <p:slideViewPr>
    <p:cSldViewPr snapToGrid="0">
      <p:cViewPr varScale="1">
        <p:scale>
          <a:sx n="73" d="100"/>
          <a:sy n="73" d="100"/>
        </p:scale>
        <p:origin x="918" y="54"/>
      </p:cViewPr>
      <p:guideLst>
        <p:guide orient="horz" pos="1620"/>
        <p:guide pos="2880"/>
      </p:guideLst>
    </p:cSldViewPr>
  </p:slideViewPr>
  <p:outlineViewPr>
    <p:cViewPr>
      <p:scale>
        <a:sx n="33" d="100"/>
        <a:sy n="33" d="100"/>
      </p:scale>
      <p:origin x="0" y="-18840"/>
    </p:cViewPr>
  </p:outlineViewPr>
  <p:notesTextViewPr>
    <p:cViewPr>
      <p:scale>
        <a:sx n="1" d="1"/>
        <a:sy n="1" d="1"/>
      </p:scale>
      <p:origin x="0" y="0"/>
    </p:cViewPr>
  </p:notesTextViewPr>
  <p:sorterViewPr>
    <p:cViewPr>
      <p:scale>
        <a:sx n="100" d="100"/>
        <a:sy n="100" d="100"/>
      </p:scale>
      <p:origin x="0" y="-8016"/>
    </p:cViewPr>
  </p:sorterViewPr>
  <p:notesViewPr>
    <p:cSldViewPr snapToGrid="0">
      <p:cViewPr varScale="1">
        <p:scale>
          <a:sx n="57" d="100"/>
          <a:sy n="57" d="100"/>
        </p:scale>
        <p:origin x="2754" y="66"/>
      </p:cViewPr>
      <p:guideLst/>
    </p:cSldViewPr>
  </p:notesViewPr>
  <p:gridSpacing cx="360000" cy="3600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12T03:51:21.527"/>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12T03:51:24.626"/>
    </inkml:context>
    <inkml:brush xml:id="br0">
      <inkml:brushProperty name="width" value="0.05" units="cm"/>
      <inkml:brushProperty name="height" value="0.05" units="cm"/>
      <inkml:brushProperty name="ignorePressure" value="1"/>
    </inkml:brush>
  </inkml:definitions>
  <inkml:trace contextRef="#ctx0" brushRef="#br0">1 1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9/14/2019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44F5F5-A8AA-4BC1-84A0-54BF991CD31D}" type="slidenum">
              <a:rPr lang="en-US" smtClean="0"/>
              <a:t>1</a:t>
            </a:fld>
            <a:endParaRPr lang="en-US"/>
          </a:p>
        </p:txBody>
      </p:sp>
    </p:spTree>
    <p:extLst>
      <p:ext uri="{BB962C8B-B14F-4D97-AF65-F5344CB8AC3E}">
        <p14:creationId xmlns:p14="http://schemas.microsoft.com/office/powerpoint/2010/main" val="1868927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Để ngăn người không được phép mở bản trình bày, thêm mật khẩu như sau:</a:t>
            </a:r>
            <a:endParaRPr lang="en-US" sz="900" b="1" kern="1200">
              <a:solidFill>
                <a:schemeClr val="tx1"/>
              </a:solidFill>
              <a:effectLst/>
              <a:latin typeface="+mn-lt"/>
              <a:ea typeface="+mn-ea"/>
              <a:cs typeface="+mn-cs"/>
            </a:endParaRPr>
          </a:p>
          <a:p>
            <a:pPr lvl="0"/>
            <a:r>
              <a:rPr lang="es-MX" sz="900" kern="1200">
                <a:solidFill>
                  <a:schemeClr val="tx1"/>
                </a:solidFill>
                <a:effectLst/>
                <a:latin typeface="+mn-lt"/>
                <a:ea typeface="+mn-ea"/>
                <a:cs typeface="+mn-cs"/>
              </a:rPr>
              <a:t>Cách 1:</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a:effectLst/>
              </a:rPr>
              <a:t>Trên thẻ File, trong phần Info, bấm </a:t>
            </a:r>
            <a:r>
              <a:rPr lang="en-US" b="1">
                <a:effectLst/>
              </a:rPr>
              <a:t>Protect Presentation</a:t>
            </a:r>
            <a:r>
              <a:rPr lang="es-MX">
                <a:effectLst/>
              </a:rPr>
              <a:t>.</a:t>
            </a:r>
            <a:endParaRPr lang="en-US">
              <a:effectLst/>
            </a:endParaRPr>
          </a:p>
          <a:p>
            <a:pPr marL="171450" lvl="0" indent="-171450">
              <a:buFont typeface="Arial" panose="020B0604020202020204" pitchFamily="34" charset="0"/>
              <a:buChar char="•"/>
            </a:pPr>
            <a:r>
              <a:rPr lang="es-MX">
                <a:effectLst/>
              </a:rPr>
              <a:t>Nhấp vào </a:t>
            </a:r>
            <a:r>
              <a:rPr lang="en-US" b="1">
                <a:effectLst/>
              </a:rPr>
              <a:t>Encrypt with Password</a:t>
            </a:r>
            <a:r>
              <a:rPr lang="es-MX">
                <a:effectLst/>
              </a:rPr>
              <a:t>.</a:t>
            </a:r>
            <a:endParaRPr lang="en-US">
              <a:effectLst/>
            </a:endParaRPr>
          </a:p>
          <a:p>
            <a:pPr marL="171450" lvl="0" indent="-171450">
              <a:buFont typeface="Arial" panose="020B0604020202020204" pitchFamily="34" charset="0"/>
              <a:buChar char="•"/>
            </a:pPr>
            <a:r>
              <a:rPr lang="es-MX">
                <a:effectLst/>
              </a:rPr>
              <a:t>Nhập mật khẩu vào hộp Password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s-MX" b="1">
                <a:effectLst/>
              </a:rPr>
              <a:t>OK</a:t>
            </a:r>
            <a:r>
              <a:rPr lang="es-MX">
                <a:effectLst/>
              </a:rPr>
              <a:t>.</a:t>
            </a:r>
            <a:endParaRPr lang="en-US">
              <a:effectLst/>
            </a:endParaRPr>
          </a:p>
          <a:p>
            <a:pPr marL="171450" lvl="0" indent="-171450">
              <a:buFont typeface="Arial" panose="020B0604020202020204" pitchFamily="34" charset="0"/>
              <a:buChar char="•"/>
            </a:pPr>
            <a:r>
              <a:rPr lang="es-MX">
                <a:effectLst/>
              </a:rPr>
              <a:t>Trong hộp thoại </a:t>
            </a:r>
            <a:r>
              <a:rPr lang="en-US">
                <a:effectLst/>
              </a:rPr>
              <a:t>Confirm Password</a:t>
            </a:r>
            <a:r>
              <a:rPr lang="es-MX">
                <a:effectLst/>
              </a:rPr>
              <a:t>, nhập lại mật khẩu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s-MX" b="1">
                <a:effectLst/>
              </a:rPr>
              <a:t>OK</a:t>
            </a:r>
            <a:r>
              <a:rPr lang="es-MX">
                <a:effectLst/>
              </a:rPr>
              <a:t>.</a:t>
            </a:r>
            <a:endParaRPr lang="en-US">
              <a:effectLst/>
            </a:endParaRPr>
          </a:p>
          <a:p>
            <a:pPr marL="171450" lvl="0" indent="-171450">
              <a:buFont typeface="Arial" panose="020B0604020202020204" pitchFamily="34" charset="0"/>
              <a:buChar char="•"/>
            </a:pPr>
            <a:r>
              <a:rPr lang="es-MX">
                <a:effectLst/>
              </a:rPr>
              <a:t>Hộp Protect Presentation thay đổi màu sắc và hiển thị thông báo cần mật khẩu để mở tập tin</a:t>
            </a:r>
            <a:endParaRPr lang="en-US">
              <a:effectLst/>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4025833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Để ngăn người không được phép mở bản trình bày, thêm mật khẩu như sau:</a:t>
            </a:r>
            <a:endParaRPr lang="en-US" sz="900" b="1" kern="1200">
              <a:solidFill>
                <a:schemeClr val="tx1"/>
              </a:solidFill>
              <a:effectLst/>
              <a:latin typeface="+mn-lt"/>
              <a:ea typeface="+mn-ea"/>
              <a:cs typeface="+mn-cs"/>
            </a:endParaRPr>
          </a:p>
          <a:p>
            <a:pPr lvl="0"/>
            <a:r>
              <a:rPr lang="es-MX" sz="900" kern="1200">
                <a:solidFill>
                  <a:schemeClr val="tx1"/>
                </a:solidFill>
                <a:effectLst/>
                <a:latin typeface="+mn-lt"/>
                <a:ea typeface="+mn-ea"/>
                <a:cs typeface="+mn-cs"/>
              </a:rPr>
              <a:t>Cách 2:</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a:effectLst/>
              </a:rPr>
              <a:t>Trên thẻ File, phần Info, bấm </a:t>
            </a:r>
            <a:r>
              <a:rPr lang="en-US" b="1">
                <a:effectLst/>
              </a:rPr>
              <a:t>Save As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n-US" b="1">
                <a:effectLst/>
              </a:rPr>
              <a:t>Browse</a:t>
            </a:r>
            <a:r>
              <a:rPr lang="en-US">
                <a:effectLst/>
              </a:rPr>
              <a:t> </a:t>
            </a:r>
            <a:r>
              <a:rPr lang="es-MX" sz="900" kern="1200">
                <a:solidFill>
                  <a:schemeClr val="tx1"/>
                </a:solidFill>
                <a:effectLst/>
                <a:latin typeface="+mn-lt"/>
                <a:ea typeface="+mn-ea"/>
                <a:cs typeface="+mn-cs"/>
                <a:sym typeface="Wingdings" panose="05000000000000000000" pitchFamily="2" charset="2"/>
              </a:rPr>
              <a:t></a:t>
            </a:r>
            <a:r>
              <a:rPr lang="es-MX">
                <a:effectLst/>
              </a:rPr>
              <a:t> trong hộp thoại </a:t>
            </a:r>
            <a:r>
              <a:rPr lang="en-US">
                <a:effectLst/>
              </a:rPr>
              <a:t>Save As</a:t>
            </a:r>
            <a:r>
              <a:rPr lang="es-MX">
                <a:effectLst/>
              </a:rPr>
              <a:t>, bấm </a:t>
            </a:r>
            <a:r>
              <a:rPr lang="en-US" b="1">
                <a:effectLst/>
              </a:rPr>
              <a:t>Tools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n-US" b="1">
                <a:effectLst/>
              </a:rPr>
              <a:t>General Options</a:t>
            </a:r>
            <a:r>
              <a:rPr lang="es-MX">
                <a:effectLst/>
              </a:rPr>
              <a:t>.</a:t>
            </a:r>
            <a:endParaRPr lang="en-US">
              <a:effectLst/>
            </a:endParaRPr>
          </a:p>
          <a:p>
            <a:pPr marL="0" lvl="0" indent="0">
              <a:buFont typeface="Arial" panose="020B0604020202020204" pitchFamily="34" charset="0"/>
              <a:buNone/>
            </a:pPr>
            <a:r>
              <a:rPr lang="es-MX">
                <a:effectLst/>
              </a:rPr>
              <a:t>Lần kế tiếp khi tập tin được mở, một trong hai hộp thoại sẽ hiển thị để yêu cầu mật khẩu. </a:t>
            </a:r>
            <a:endParaRPr lang="en-US">
              <a:effectLst/>
            </a:endParaRPr>
          </a:p>
          <a:p>
            <a:pPr marL="171450" lvl="0" indent="-171450" fontAlgn="base">
              <a:buFont typeface="Arial" panose="020B0604020202020204" pitchFamily="34" charset="0"/>
              <a:buChar char="•"/>
            </a:pPr>
            <a:r>
              <a:rPr lang="es-MX" sz="900" u="none" strike="noStrike" kern="1200">
                <a:solidFill>
                  <a:schemeClr val="tx1"/>
                </a:solidFill>
                <a:effectLst/>
                <a:latin typeface="+mn-lt"/>
                <a:ea typeface="+mn-ea"/>
                <a:cs typeface="+mn-cs"/>
              </a:rPr>
              <a:t>Nếu tập được bảo vệ bằng tùy chọn </a:t>
            </a:r>
            <a:r>
              <a:rPr lang="es-MX" sz="900" b="1" u="none" strike="noStrike" kern="1200">
                <a:solidFill>
                  <a:schemeClr val="tx1"/>
                </a:solidFill>
                <a:effectLst/>
                <a:latin typeface="+mn-lt"/>
                <a:ea typeface="+mn-ea"/>
                <a:cs typeface="+mn-cs"/>
              </a:rPr>
              <a:t>Password to open</a:t>
            </a:r>
            <a:r>
              <a:rPr lang="es-MX" sz="900" u="none" strike="noStrike" kern="1200">
                <a:solidFill>
                  <a:schemeClr val="tx1"/>
                </a:solidFill>
                <a:effectLst/>
                <a:latin typeface="+mn-lt"/>
                <a:ea typeface="+mn-ea"/>
                <a:cs typeface="+mn-cs"/>
              </a:rPr>
              <a:t>, hộp thoại sau sẽ xuất hiện.</a:t>
            </a:r>
            <a:endParaRPr lang="en-US" sz="900" u="none" strike="noStrike" kern="1200">
              <a:solidFill>
                <a:schemeClr val="tx1"/>
              </a:solidFill>
              <a:effectLst/>
              <a:latin typeface="+mn-lt"/>
              <a:ea typeface="+mn-ea"/>
              <a:cs typeface="+mn-cs"/>
            </a:endParaRPr>
          </a:p>
          <a:p>
            <a:pPr marL="171450" lvl="0" indent="-171450" fontAlgn="base">
              <a:buFont typeface="Arial" panose="020B0604020202020204" pitchFamily="34" charset="0"/>
              <a:buChar char="•"/>
            </a:pPr>
            <a:r>
              <a:rPr lang="es-MX" sz="900" u="none" strike="noStrike" kern="1200">
                <a:solidFill>
                  <a:schemeClr val="tx1"/>
                </a:solidFill>
                <a:effectLst/>
                <a:latin typeface="+mn-lt"/>
                <a:ea typeface="+mn-ea"/>
                <a:cs typeface="+mn-cs"/>
              </a:rPr>
              <a:t>Nếu tập tin được bảo vệ bằng tùy chọn </a:t>
            </a:r>
            <a:r>
              <a:rPr lang="es-MX" sz="900" b="1" u="none" strike="noStrike" kern="1200">
                <a:solidFill>
                  <a:schemeClr val="tx1"/>
                </a:solidFill>
                <a:effectLst/>
                <a:latin typeface="+mn-lt"/>
                <a:ea typeface="+mn-ea"/>
                <a:cs typeface="+mn-cs"/>
              </a:rPr>
              <a:t>Password to modify</a:t>
            </a:r>
            <a:r>
              <a:rPr lang="es-MX" sz="900" u="none" strike="noStrike" kern="1200">
                <a:solidFill>
                  <a:schemeClr val="tx1"/>
                </a:solidFill>
                <a:effectLst/>
                <a:latin typeface="+mn-lt"/>
                <a:ea typeface="+mn-ea"/>
                <a:cs typeface="+mn-cs"/>
              </a:rPr>
              <a:t>, hộp thoại chứa tùy chọn để mở tập tin ở chế độ Read Only sẽ xuất hiện.</a:t>
            </a:r>
            <a:endParaRPr lang="en-US" sz="900" u="none" strike="noStrike" kern="1200">
              <a:solidFill>
                <a:schemeClr val="tx1"/>
              </a:solidFill>
              <a:effectLst/>
              <a:latin typeface="+mn-lt"/>
              <a:ea typeface="+mn-ea"/>
              <a:cs typeface="+mn-cs"/>
            </a:endParaRPr>
          </a:p>
          <a:p>
            <a:pPr marL="342900" lvl="1" indent="0">
              <a:buFont typeface="Arial" panose="020B0604020202020204" pitchFamily="34" charset="0"/>
              <a:buNone/>
            </a:pPr>
            <a:r>
              <a:rPr lang="es-MX" sz="900" kern="1200">
                <a:solidFill>
                  <a:schemeClr val="tx1"/>
                </a:solidFill>
                <a:effectLst/>
                <a:latin typeface="+mn-lt"/>
                <a:ea typeface="+mn-ea"/>
                <a:cs typeface="+mn-cs"/>
              </a:rPr>
              <a:t>PowerPoint cho biết một tập tin đã được mở dưới dạng </a:t>
            </a:r>
            <a:r>
              <a:rPr lang="es-MX" sz="900" b="1" kern="1200">
                <a:solidFill>
                  <a:schemeClr val="tx1"/>
                </a:solidFill>
                <a:effectLst/>
                <a:latin typeface="+mn-lt"/>
                <a:ea typeface="+mn-ea"/>
                <a:cs typeface="+mn-cs"/>
              </a:rPr>
              <a:t>Read Only </a:t>
            </a:r>
            <a:r>
              <a:rPr lang="es-MX" sz="900" kern="1200">
                <a:solidFill>
                  <a:schemeClr val="tx1"/>
                </a:solidFill>
                <a:effectLst/>
                <a:latin typeface="+mn-lt"/>
                <a:ea typeface="+mn-ea"/>
                <a:cs typeface="+mn-cs"/>
              </a:rPr>
              <a:t>trên thanh tiêu đề bài trình chiếu và trên màn hình File Info.</a:t>
            </a:r>
            <a:endParaRPr lang="en-US" sz="900" kern="1200">
              <a:solidFill>
                <a:schemeClr val="tx1"/>
              </a:solidFill>
              <a:effectLst/>
              <a:latin typeface="+mn-lt"/>
              <a:ea typeface="+mn-ea"/>
              <a:cs typeface="+mn-cs"/>
            </a:endParaRPr>
          </a:p>
          <a:p>
            <a:endParaRPr lang="en-US">
              <a:latin typeface="Times New Roman" panose="02020603050405020304" pitchFamily="18" charset="0"/>
              <a:cs typeface="Times New Roman" panose="02020603050405020304" pitchFamily="18" charset="0"/>
            </a:endParaRPr>
          </a:p>
          <a:p>
            <a:pPr lvl="0"/>
            <a:r>
              <a:rPr lang="es-MX" sz="900" b="1" kern="1200">
                <a:solidFill>
                  <a:schemeClr val="tx1"/>
                </a:solidFill>
                <a:effectLst/>
                <a:latin typeface="+mn-lt"/>
                <a:ea typeface="+mn-ea"/>
                <a:cs typeface="+mn-cs"/>
              </a:rPr>
              <a:t>Thay đổi mật khẩu:</a:t>
            </a:r>
            <a:endParaRPr lang="en-US" sz="900" b="1" kern="1200">
              <a:solidFill>
                <a:schemeClr val="tx1"/>
              </a:solidFill>
              <a:effectLst/>
              <a:latin typeface="+mn-lt"/>
              <a:ea typeface="+mn-ea"/>
              <a:cs typeface="+mn-cs"/>
            </a:endParaRPr>
          </a:p>
          <a:p>
            <a:pPr lvl="0"/>
            <a:r>
              <a:rPr lang="es-MX" sz="900" kern="1200">
                <a:solidFill>
                  <a:schemeClr val="tx1"/>
                </a:solidFill>
                <a:effectLst/>
                <a:latin typeface="+mn-lt"/>
                <a:ea typeface="+mn-ea"/>
                <a:cs typeface="+mn-cs"/>
              </a:rPr>
              <a:t>Mở tập tin bằng mật khẩu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trong hộp thoại </a:t>
            </a:r>
            <a:r>
              <a:rPr lang="es-MX" sz="900" b="1" kern="1200">
                <a:solidFill>
                  <a:schemeClr val="tx1"/>
                </a:solidFill>
                <a:effectLst/>
                <a:latin typeface="+mn-lt"/>
                <a:ea typeface="+mn-ea"/>
                <a:cs typeface="+mn-cs"/>
              </a:rPr>
              <a:t>Save As, Tools</a:t>
            </a:r>
            <a:r>
              <a:rPr lang="es-MX" sz="900" kern="1200">
                <a:solidFill>
                  <a:schemeClr val="tx1"/>
                </a:solidFill>
                <a:effectLst/>
                <a:latin typeface="+mn-lt"/>
                <a:ea typeface="+mn-ea"/>
                <a:cs typeface="+mn-cs"/>
              </a:rPr>
              <a:t>, </a:t>
            </a:r>
            <a:r>
              <a:rPr lang="es-MX" sz="900" b="1" kern="1200">
                <a:solidFill>
                  <a:schemeClr val="tx1"/>
                </a:solidFill>
                <a:effectLst/>
                <a:latin typeface="+mn-lt"/>
                <a:ea typeface="+mn-ea"/>
                <a:cs typeface="+mn-cs"/>
              </a:rPr>
              <a:t>General Options</a:t>
            </a:r>
            <a:r>
              <a:rPr lang="es-MX" sz="900" kern="1200">
                <a:solidFill>
                  <a:schemeClr val="tx1"/>
                </a:solidFill>
                <a:effectLst/>
                <a:latin typeface="+mn-lt"/>
                <a:ea typeface="+mn-ea"/>
                <a:cs typeface="+mn-cs"/>
              </a:rPr>
              <a:t>, xóa mật khẩu hiện có, nhập mật khẩu mới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lưu lại tập tin.</a:t>
            </a:r>
            <a:endParaRPr lang="en-US" sz="900" kern="1200">
              <a:solidFill>
                <a:schemeClr val="tx1"/>
              </a:solidFill>
              <a:effectLst/>
              <a:latin typeface="+mn-lt"/>
              <a:ea typeface="+mn-ea"/>
              <a:cs typeface="+mn-cs"/>
            </a:endParaRPr>
          </a:p>
          <a:p>
            <a:pPr lvl="0"/>
            <a:r>
              <a:rPr lang="es-MX" sz="900" kern="1200">
                <a:solidFill>
                  <a:schemeClr val="tx1"/>
                </a:solidFill>
                <a:effectLst/>
                <a:latin typeface="+mn-lt"/>
                <a:ea typeface="+mn-ea"/>
                <a:cs typeface="+mn-cs"/>
              </a:rPr>
              <a:t>Thay đổi hoặc xóa </a:t>
            </a:r>
            <a:r>
              <a:rPr lang="es-MX" sz="900" b="1" kern="1200">
                <a:solidFill>
                  <a:schemeClr val="tx1"/>
                </a:solidFill>
                <a:effectLst/>
                <a:latin typeface="+mn-lt"/>
                <a:ea typeface="+mn-ea"/>
                <a:cs typeface="+mn-cs"/>
              </a:rPr>
              <a:t>Password to open </a:t>
            </a:r>
            <a:r>
              <a:rPr lang="es-MX" sz="900" kern="1200">
                <a:solidFill>
                  <a:schemeClr val="tx1"/>
                </a:solidFill>
                <a:effectLst/>
                <a:latin typeface="+mn-lt"/>
                <a:ea typeface="+mn-ea"/>
                <a:cs typeface="+mn-cs"/>
              </a:rPr>
              <a:t>còn có thể thực hiện bằng cách: chọn thẻ </a:t>
            </a:r>
            <a:r>
              <a:rPr lang="es-MX" sz="900" b="1" kern="1200">
                <a:solidFill>
                  <a:schemeClr val="tx1"/>
                </a:solidFill>
                <a:effectLst/>
                <a:latin typeface="+mn-lt"/>
                <a:ea typeface="+mn-ea"/>
                <a:cs typeface="+mn-cs"/>
              </a:rPr>
              <a:t>File</a:t>
            </a:r>
            <a:r>
              <a:rPr lang="es-MX" sz="900" kern="1200">
                <a:solidFill>
                  <a:schemeClr val="tx1"/>
                </a:solidFill>
                <a:effectLst/>
                <a:latin typeface="+mn-lt"/>
                <a:ea typeface="+mn-ea"/>
                <a:cs typeface="+mn-cs"/>
              </a:rPr>
              <a:t>, sử dụng công cụ Encrypt with Password. </a:t>
            </a:r>
            <a:endParaRPr lang="en-US" sz="900" kern="1200">
              <a:solidFill>
                <a:schemeClr val="tx1"/>
              </a:solidFill>
              <a:effectLst/>
              <a:latin typeface="+mn-lt"/>
              <a:ea typeface="+mn-ea"/>
              <a:cs typeface="+mn-cs"/>
            </a:endParaRPr>
          </a:p>
          <a:p>
            <a:pPr lvl="0"/>
            <a:r>
              <a:rPr lang="es-MX" sz="900" kern="1200">
                <a:solidFill>
                  <a:schemeClr val="tx1"/>
                </a:solidFill>
                <a:effectLst/>
                <a:latin typeface="+mn-lt"/>
                <a:ea typeface="+mn-ea"/>
                <a:cs typeface="+mn-cs"/>
              </a:rPr>
              <a:t>Thay đổi </a:t>
            </a:r>
            <a:r>
              <a:rPr lang="en-US" sz="900" b="1" kern="1200">
                <a:solidFill>
                  <a:schemeClr val="tx1"/>
                </a:solidFill>
                <a:effectLst/>
                <a:latin typeface="+mn-lt"/>
                <a:ea typeface="+mn-ea"/>
                <a:cs typeface="+mn-cs"/>
              </a:rPr>
              <a:t>Password to modify</a:t>
            </a:r>
            <a:r>
              <a:rPr lang="es-MX" sz="900" kern="1200">
                <a:solidFill>
                  <a:schemeClr val="tx1"/>
                </a:solidFill>
                <a:effectLst/>
                <a:latin typeface="+mn-lt"/>
                <a:ea typeface="+mn-ea"/>
                <a:cs typeface="+mn-cs"/>
              </a:rPr>
              <a:t> chỉ có thể thực hiện bằng phương thức: </a:t>
            </a:r>
            <a:r>
              <a:rPr lang="en-US" sz="900" kern="1200">
                <a:solidFill>
                  <a:schemeClr val="tx1"/>
                </a:solidFill>
                <a:effectLst/>
                <a:latin typeface="+mn-lt"/>
                <a:ea typeface="+mn-ea"/>
                <a:cs typeface="+mn-cs"/>
              </a:rPr>
              <a:t>Save As, Tools, General Options</a:t>
            </a:r>
            <a:r>
              <a:rPr lang="es-MX" sz="900" kern="1200">
                <a:solidFill>
                  <a:schemeClr val="tx1"/>
                </a:solidFill>
                <a:effectLst/>
                <a:latin typeface="+mn-lt"/>
                <a:ea typeface="+mn-ea"/>
                <a:cs typeface="+mn-cs"/>
              </a:rPr>
              <a:t>.</a:t>
            </a:r>
          </a:p>
          <a:p>
            <a:pPr lvl="0"/>
            <a:endParaRPr lang="en-US" sz="900" kern="1200">
              <a:solidFill>
                <a:schemeClr val="tx1"/>
              </a:solidFill>
              <a:effectLst/>
              <a:latin typeface="+mn-lt"/>
              <a:ea typeface="+mn-ea"/>
              <a:cs typeface="+mn-cs"/>
            </a:endParaRPr>
          </a:p>
          <a:p>
            <a:pPr lvl="0"/>
            <a:r>
              <a:rPr lang="es-MX" sz="900" b="1" kern="1200">
                <a:solidFill>
                  <a:schemeClr val="tx1"/>
                </a:solidFill>
                <a:effectLst/>
                <a:latin typeface="+mn-lt"/>
                <a:ea typeface="+mn-ea"/>
                <a:cs typeface="+mn-cs"/>
              </a:rPr>
              <a:t>Xóa mật khẩu:</a:t>
            </a:r>
            <a:endParaRPr lang="en-US" sz="900" b="1" kern="1200">
              <a:solidFill>
                <a:schemeClr val="tx1"/>
              </a:solidFill>
              <a:effectLst/>
              <a:latin typeface="+mn-lt"/>
              <a:ea typeface="+mn-ea"/>
              <a:cs typeface="+mn-cs"/>
            </a:endParaRPr>
          </a:p>
          <a:p>
            <a:pPr lvl="0"/>
            <a:r>
              <a:rPr lang="en-US" sz="900" kern="1200">
                <a:solidFill>
                  <a:schemeClr val="tx1"/>
                </a:solidFill>
                <a:effectLst/>
                <a:latin typeface="+mn-lt"/>
                <a:ea typeface="+mn-ea"/>
                <a:cs typeface="+mn-cs"/>
              </a:rPr>
              <a:t>Mở tập tin bằng mật khẩu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hộp thoại Save As, Tools, General Options, xóa mật khẩu hiện có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lưu lại tập tin.</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25414330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Đánh dấu bài trình chiếu là bản hoàn chỉnh:</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Trên thẻ File, phần Info, bấm </a:t>
            </a:r>
            <a:r>
              <a:rPr lang="en-US" sz="900" b="1" kern="1200">
                <a:solidFill>
                  <a:schemeClr val="tx1"/>
                </a:solidFill>
                <a:effectLst/>
                <a:latin typeface="+mn-lt"/>
                <a:ea typeface="+mn-ea"/>
                <a:cs typeface="+mn-cs"/>
              </a:rPr>
              <a:t>Protect Presentation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Mark as Final</a:t>
            </a:r>
            <a:r>
              <a:rPr lang="en-US" sz="900" kern="120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2228249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Hạn chế người dùng chỉnh sửa, sao chép và in nội dung bài trình chiếu: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phần Info, trong </a:t>
            </a:r>
            <a:r>
              <a:rPr lang="en-US" sz="900" kern="1200">
                <a:solidFill>
                  <a:schemeClr val="tx1"/>
                </a:solidFill>
                <a:effectLst/>
                <a:latin typeface="+mn-lt"/>
                <a:ea typeface="+mn-ea"/>
                <a:cs typeface="+mn-cs"/>
              </a:rPr>
              <a:t>Protect Presentation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Restrict Access</a:t>
            </a:r>
            <a:r>
              <a:rPr lang="en-US" sz="900" kern="1200">
                <a:solidFill>
                  <a:schemeClr val="tx1"/>
                </a:solidFill>
                <a:effectLst/>
                <a:latin typeface="+mn-lt"/>
                <a:ea typeface="+mn-ea"/>
                <a:cs typeface="+mn-cs"/>
              </a:rPr>
              <a:t>, s</a:t>
            </a:r>
            <a:r>
              <a:rPr lang="es-MX" sz="900" kern="1200">
                <a:solidFill>
                  <a:schemeClr val="tx1"/>
                </a:solidFill>
                <a:effectLst/>
                <a:latin typeface="+mn-lt"/>
                <a:ea typeface="+mn-ea"/>
                <a:cs typeface="+mn-cs"/>
              </a:rPr>
              <a:t>ử dụng chức năng </a:t>
            </a:r>
            <a:r>
              <a:rPr lang="es-MX" sz="900" b="1" kern="1200">
                <a:solidFill>
                  <a:schemeClr val="tx1"/>
                </a:solidFill>
                <a:effectLst/>
                <a:latin typeface="+mn-lt"/>
                <a:ea typeface="+mn-ea"/>
                <a:cs typeface="+mn-cs"/>
              </a:rPr>
              <a:t>Rights Management Server</a:t>
            </a:r>
            <a:r>
              <a:rPr lang="es-MX" sz="900" kern="1200">
                <a:solidFill>
                  <a:schemeClr val="tx1"/>
                </a:solidFill>
                <a:effectLst/>
                <a:latin typeface="+mn-lt"/>
                <a:ea typeface="+mn-ea"/>
                <a:cs typeface="+mn-cs"/>
              </a:rPr>
              <a:t>. (Azure Cloud</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2166985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Thêm chữ ký số vào tập tin bài trình chiếu: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phần Info, bấm </a:t>
            </a:r>
            <a:r>
              <a:rPr lang="es-MX" sz="900" b="1" kern="1200">
                <a:solidFill>
                  <a:schemeClr val="tx1"/>
                </a:solidFill>
                <a:effectLst/>
                <a:latin typeface="+mn-lt"/>
                <a:ea typeface="+mn-ea"/>
                <a:cs typeface="+mn-cs"/>
              </a:rPr>
              <a:t>Protect Presentation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s-MX" sz="900" b="1" kern="1200">
                <a:solidFill>
                  <a:schemeClr val="tx1"/>
                </a:solidFill>
                <a:effectLst/>
                <a:latin typeface="+mn-lt"/>
                <a:ea typeface="+mn-ea"/>
                <a:cs typeface="+mn-cs"/>
              </a:rPr>
              <a:t>Add a Digital Signature </a:t>
            </a:r>
            <a:r>
              <a:rPr lang="en-US" sz="900" kern="1200">
                <a:solidFill>
                  <a:schemeClr val="tx1"/>
                </a:solidFill>
                <a:effectLst/>
                <a:latin typeface="+mn-lt"/>
                <a:ea typeface="+mn-ea"/>
                <a:cs typeface="+mn-cs"/>
                <a:sym typeface="Wingdings" panose="05000000000000000000" pitchFamily="2" charset="2"/>
              </a:rPr>
              <a:t></a:t>
            </a:r>
            <a:r>
              <a:rPr lang="en-US" sz="900" b="1" kern="1200">
                <a:solidFill>
                  <a:schemeClr val="tx1"/>
                </a:solidFill>
                <a:effectLst/>
                <a:latin typeface="+mn-lt"/>
                <a:ea typeface="+mn-ea"/>
                <a:cs typeface="+mn-cs"/>
              </a:rPr>
              <a:t> </a:t>
            </a:r>
            <a:r>
              <a:rPr lang="es-MX" sz="900" kern="1200">
                <a:solidFill>
                  <a:schemeClr val="tx1"/>
                </a:solidFill>
                <a:effectLst/>
                <a:latin typeface="+mn-lt"/>
                <a:ea typeface="+mn-ea"/>
                <a:cs typeface="+mn-cs"/>
              </a:rPr>
              <a:t>Microsoft cung cấp cho bạn tùy chọn để tạo chữ ký số mới hoặc thêm chữ ký số hiện có.</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Nếu chưa có chữ ký số, PowerPoint sẽ hiển thị hộp thoại đề nghị bạn tạo chữ ký số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s-MX" sz="900" b="1" kern="1200">
                <a:solidFill>
                  <a:schemeClr val="tx1"/>
                </a:solidFill>
                <a:effectLst/>
                <a:latin typeface="+mn-lt"/>
                <a:ea typeface="+mn-ea"/>
                <a:cs typeface="+mn-cs"/>
              </a:rPr>
              <a:t>Yes</a:t>
            </a:r>
            <a:r>
              <a:rPr lang="es-MX" sz="900" kern="1200">
                <a:solidFill>
                  <a:schemeClr val="tx1"/>
                </a:solidFill>
                <a:effectLst/>
                <a:latin typeface="+mn-lt"/>
                <a:ea typeface="+mn-ea"/>
                <a:cs typeface="+mn-cs"/>
              </a:rPr>
              <a:t> để chuyển đến trang web hướng dẫn về chữ ký số của Microsoft.  </a:t>
            </a:r>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46781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Thay đổi loại tập tin của bài trình chiếu đã lưu trước đó:</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Nhấp vào thẻ File, </a:t>
            </a:r>
            <a:r>
              <a:rPr lang="en-US" sz="900" b="1" kern="1200">
                <a:solidFill>
                  <a:schemeClr val="tx1"/>
                </a:solidFill>
                <a:effectLst/>
                <a:latin typeface="+mn-lt"/>
                <a:ea typeface="+mn-ea"/>
                <a:cs typeface="+mn-cs"/>
              </a:rPr>
              <a:t>Export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bầm </a:t>
            </a:r>
            <a:r>
              <a:rPr lang="en-US" sz="900" b="1" kern="1200">
                <a:solidFill>
                  <a:schemeClr val="tx1"/>
                </a:solidFill>
                <a:effectLst/>
                <a:latin typeface="+mn-lt"/>
                <a:ea typeface="+mn-ea"/>
                <a:cs typeface="+mn-cs"/>
              </a:rPr>
              <a:t>Change File Type</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342900" lvl="1" indent="0">
              <a:buFont typeface="Arial" panose="020B0604020202020204" pitchFamily="34" charset="0"/>
              <a:buNone/>
            </a:pPr>
            <a:r>
              <a:rPr lang="es-MX" sz="900" kern="1200">
                <a:solidFill>
                  <a:schemeClr val="tx1"/>
                </a:solidFill>
                <a:effectLst/>
                <a:latin typeface="+mn-lt"/>
                <a:ea typeface="+mn-ea"/>
                <a:cs typeface="+mn-cs"/>
              </a:rPr>
              <a:t>Bảng điều khiển Change File Type hiển thị các loại tập tin khác nhau và các biểu tượng liên quan của chúng.</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2740047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bài trình chiếu dưới định dạng của phiên bản PowerPoint 97-2003:</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Export</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nhấp chọn </a:t>
            </a:r>
            <a:r>
              <a:rPr lang="en-US" sz="900" b="1" kern="1200">
                <a:solidFill>
                  <a:schemeClr val="tx1"/>
                </a:solidFill>
                <a:effectLst/>
                <a:latin typeface="+mn-lt"/>
                <a:ea typeface="+mn-ea"/>
                <a:cs typeface="+mn-cs"/>
              </a:rPr>
              <a:t>Change File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a:t>
            </a:r>
            <a:r>
              <a:rPr lang="en-US" sz="900" b="1" kern="1200">
                <a:solidFill>
                  <a:schemeClr val="tx1"/>
                </a:solidFill>
                <a:effectLst/>
                <a:latin typeface="+mn-lt"/>
                <a:ea typeface="+mn-ea"/>
                <a:cs typeface="+mn-cs"/>
              </a:rPr>
              <a:t> PowerPoint 97-2003 Presentation</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Save As</a:t>
            </a:r>
            <a:r>
              <a:rPr lang="en-US" sz="900" kern="1200">
                <a:solidFill>
                  <a:schemeClr val="tx1"/>
                </a:solidFill>
                <a:effectLst/>
                <a:latin typeface="+mn-lt"/>
                <a:ea typeface="+mn-ea"/>
                <a:cs typeface="+mn-cs"/>
              </a:rPr>
              <a:t>.</a:t>
            </a:r>
          </a:p>
          <a:p>
            <a:pPr marL="171450" lvl="0" indent="-171450">
              <a:buFont typeface="Arial" panose="020B0604020202020204" pitchFamily="34" charset="0"/>
              <a:buChar char="•"/>
            </a:pPr>
            <a:r>
              <a:rPr lang="en-US"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PowerPoint 97-2003 Presentation (*.ppt)</a:t>
            </a:r>
            <a:r>
              <a:rPr lang="en-US" sz="900" kern="1200">
                <a:solidFill>
                  <a:schemeClr val="tx1"/>
                </a:solidFill>
                <a:effectLst/>
                <a:latin typeface="+mn-lt"/>
                <a:ea typeface="+mn-ea"/>
                <a:cs typeface="+mn-cs"/>
              </a:rPr>
              <a:t>.</a:t>
            </a:r>
          </a:p>
          <a:p>
            <a:pPr marL="171450" lvl="0" indent="-171450">
              <a:buFont typeface="Arial" panose="020B0604020202020204" pitchFamily="34" charset="0"/>
              <a:buChar char="•"/>
            </a:pPr>
            <a:r>
              <a:rPr lang="en-US" sz="900" kern="1200">
                <a:solidFill>
                  <a:schemeClr val="tx1"/>
                </a:solidFill>
                <a:effectLst/>
                <a:latin typeface="+mn-lt"/>
                <a:ea typeface="+mn-ea"/>
                <a:cs typeface="+mn-cs"/>
              </a:rPr>
              <a:t>Nhấn phím </a:t>
            </a:r>
            <a:r>
              <a:rPr lang="en-US" sz="900" b="1" kern="1200">
                <a:solidFill>
                  <a:schemeClr val="tx1"/>
                </a:solidFill>
                <a:effectLst/>
                <a:latin typeface="+mn-lt"/>
                <a:ea typeface="+mn-ea"/>
                <a:cs typeface="+mn-cs"/>
              </a:rPr>
              <a:t>F12</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hộp thoại Save As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PowerPoint 97-2003 Presentation</a:t>
            </a:r>
            <a:r>
              <a:rPr lang="en-US" sz="900" kern="1200">
                <a:solidFill>
                  <a:schemeClr val="tx1"/>
                </a:solidFill>
                <a:effectLst/>
                <a:latin typeface="+mn-lt"/>
                <a:ea typeface="+mn-ea"/>
                <a:cs typeface="+mn-cs"/>
              </a:rPr>
              <a:t>.</a:t>
            </a: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242172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bài trình chiếu PowerPoint dưới dạng PowerPoint Show:</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Export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Change File Type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PowerPoint Show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Save As.</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PowerPoint Show (*.ppsx).</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a:t>
            </a:r>
            <a:r>
              <a:rPr lang="en-US" sz="900" b="1" kern="1200">
                <a:solidFill>
                  <a:schemeClr val="tx1"/>
                </a:solidFill>
                <a:effectLst/>
                <a:latin typeface="+mn-lt"/>
                <a:ea typeface="+mn-ea"/>
                <a:cs typeface="+mn-cs"/>
              </a:rPr>
              <a:t>PowerPoint Show</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r>
              <a:rPr lang="es-MX" sz="900" b="1" kern="1200">
                <a:solidFill>
                  <a:schemeClr val="tx1"/>
                </a:solidFill>
                <a:effectLst/>
                <a:latin typeface="+mn-lt"/>
                <a:ea typeface="+mn-ea"/>
                <a:cs typeface="+mn-cs"/>
              </a:rPr>
              <a:t>Mở tập PowerPoint Show để chỉnh sửa:</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Khởi động PowerPoint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Open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tập tin PowerPoint Show.</a:t>
            </a:r>
          </a:p>
          <a:p>
            <a:endParaRPr lang="es-MX" sz="900" b="1" i="1" kern="1200">
              <a:solidFill>
                <a:schemeClr val="tx1"/>
              </a:solidFill>
              <a:effectLst/>
              <a:latin typeface="+mn-lt"/>
              <a:ea typeface="+mn-ea"/>
              <a:cs typeface="+mn-cs"/>
            </a:endParaRPr>
          </a:p>
          <a:p>
            <a:r>
              <a:rPr lang="es-MX" sz="900" b="1" i="1" kern="1200">
                <a:solidFill>
                  <a:schemeClr val="tx1"/>
                </a:solidFill>
                <a:effectLst/>
                <a:latin typeface="+mn-lt"/>
                <a:ea typeface="+mn-ea"/>
                <a:cs typeface="+mn-cs"/>
              </a:rPr>
              <a:t>Lưu ý:</a:t>
            </a:r>
            <a:r>
              <a:rPr lang="es-MX" sz="900" i="1" kern="1200">
                <a:solidFill>
                  <a:schemeClr val="tx1"/>
                </a:solidFill>
                <a:effectLst/>
                <a:latin typeface="+mn-lt"/>
                <a:ea typeface="+mn-ea"/>
                <a:cs typeface="+mn-cs"/>
              </a:rPr>
              <a:t> Tùy thuộc vào cách cấu hình File Explorer trên hệ thống, phần mở rộng tên tập tin có thể hiển thị hoặc không hiển thị trong hộp thoại </a:t>
            </a:r>
            <a:r>
              <a:rPr lang="en-US" sz="900" i="1" kern="1200">
                <a:solidFill>
                  <a:schemeClr val="tx1"/>
                </a:solidFill>
                <a:effectLst/>
                <a:latin typeface="+mn-lt"/>
                <a:ea typeface="+mn-ea"/>
                <a:cs typeface="+mn-cs"/>
              </a:rPr>
              <a:t>Save As</a:t>
            </a:r>
            <a:r>
              <a:rPr lang="es-MX" sz="900" i="1" kern="1200">
                <a:solidFill>
                  <a:schemeClr val="tx1"/>
                </a:solidFill>
                <a:effectLst/>
                <a:latin typeface="+mn-lt"/>
                <a:ea typeface="+mn-ea"/>
                <a:cs typeface="+mn-cs"/>
              </a:rPr>
              <a:t>.</a:t>
            </a:r>
            <a:endParaRPr lang="en-US" sz="900" i="1"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13093175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bài trình chiếu PowerPoint dưới dạng tập tin tài liệu PDF hoặc XPS:</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Export</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s-MX" sz="900" b="1" kern="1200">
                <a:solidFill>
                  <a:schemeClr val="tx1"/>
                </a:solidFill>
                <a:effectLst/>
                <a:latin typeface="+mn-lt"/>
                <a:ea typeface="+mn-ea"/>
                <a:cs typeface="+mn-cs"/>
              </a:rPr>
              <a:t>Create PDF / XPS</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PDF (*.pdf) </a:t>
            </a:r>
            <a:r>
              <a:rPr lang="en-US" sz="900" kern="1200">
                <a:solidFill>
                  <a:schemeClr val="tx1"/>
                </a:solidFill>
                <a:effectLst/>
                <a:latin typeface="+mn-lt"/>
                <a:ea typeface="+mn-ea"/>
                <a:cs typeface="+mn-cs"/>
              </a:rPr>
              <a:t>hoặc</a:t>
            </a:r>
            <a:r>
              <a:rPr lang="en-US" sz="900" b="1" kern="1200">
                <a:solidFill>
                  <a:schemeClr val="tx1"/>
                </a:solidFill>
                <a:effectLst/>
                <a:latin typeface="+mn-lt"/>
                <a:ea typeface="+mn-ea"/>
                <a:cs typeface="+mn-cs"/>
              </a:rPr>
              <a:t> XPS Document (*.xps)</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mũi tên nút </a:t>
            </a:r>
            <a:r>
              <a:rPr lang="es-MX" sz="900" b="1" kern="1200">
                <a:solidFill>
                  <a:schemeClr val="tx1"/>
                </a:solidFill>
                <a:effectLst/>
                <a:latin typeface="+mn-lt"/>
                <a:ea typeface="+mn-ea"/>
                <a:cs typeface="+mn-cs"/>
              </a:rPr>
              <a:t>Save as type</a:t>
            </a:r>
            <a:r>
              <a:rPr lang="es-MX"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a:t>
            </a:r>
            <a:r>
              <a:rPr lang="es-MX" sz="900" kern="1200">
                <a:solidFill>
                  <a:schemeClr val="tx1"/>
                </a:solidFill>
                <a:effectLst/>
                <a:latin typeface="+mn-lt"/>
                <a:ea typeface="+mn-ea"/>
                <a:cs typeface="+mn-cs"/>
              </a:rPr>
              <a:t>nhấp vào </a:t>
            </a:r>
            <a:r>
              <a:rPr lang="es-MX" sz="900" b="1" kern="1200">
                <a:solidFill>
                  <a:schemeClr val="tx1"/>
                </a:solidFill>
                <a:effectLst/>
                <a:latin typeface="+mn-lt"/>
                <a:ea typeface="+mn-ea"/>
                <a:cs typeface="+mn-cs"/>
              </a:rPr>
              <a:t>PDF </a:t>
            </a:r>
            <a:r>
              <a:rPr lang="es-MX" sz="900" kern="1200">
                <a:solidFill>
                  <a:schemeClr val="tx1"/>
                </a:solidFill>
                <a:effectLst/>
                <a:latin typeface="+mn-lt"/>
                <a:ea typeface="+mn-ea"/>
                <a:cs typeface="+mn-cs"/>
              </a:rPr>
              <a:t>hoặc</a:t>
            </a:r>
            <a:r>
              <a:rPr lang="es-MX" sz="900" b="1" kern="1200">
                <a:solidFill>
                  <a:schemeClr val="tx1"/>
                </a:solidFill>
                <a:effectLst/>
                <a:latin typeface="+mn-lt"/>
                <a:ea typeface="+mn-ea"/>
                <a:cs typeface="+mn-cs"/>
              </a:rPr>
              <a:t> XPS Document</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2567010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một slide hoặc bài trình chiếu dưới dạng hình ảnh:</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Export</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Change File Type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PNG Portable Network Graphics </a:t>
            </a:r>
            <a:r>
              <a:rPr lang="en-US" sz="900" kern="1200">
                <a:solidFill>
                  <a:schemeClr val="tx1"/>
                </a:solidFill>
                <a:effectLst/>
                <a:latin typeface="+mn-lt"/>
                <a:ea typeface="+mn-ea"/>
                <a:cs typeface="+mn-cs"/>
              </a:rPr>
              <a:t>hoặc </a:t>
            </a:r>
            <a:r>
              <a:rPr lang="en-US" sz="900" b="1" kern="1200">
                <a:solidFill>
                  <a:schemeClr val="tx1"/>
                </a:solidFill>
                <a:effectLst/>
                <a:latin typeface="+mn-lt"/>
                <a:ea typeface="+mn-ea"/>
                <a:cs typeface="+mn-cs"/>
              </a:rPr>
              <a:t>JPEG File Interchange Format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Save As.</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PNG Portable Network Graphics Format (*.png)</a:t>
            </a:r>
            <a:r>
              <a:rPr lang="en-US" sz="900" kern="1200">
                <a:solidFill>
                  <a:schemeClr val="tx1"/>
                </a:solidFill>
                <a:effectLst/>
                <a:latin typeface="+mn-lt"/>
                <a:ea typeface="+mn-ea"/>
                <a:cs typeface="+mn-cs"/>
              </a:rPr>
              <a:t> hoặc</a:t>
            </a:r>
            <a:r>
              <a:rPr lang="en-US" sz="900" b="1" kern="1200">
                <a:solidFill>
                  <a:schemeClr val="tx1"/>
                </a:solidFill>
                <a:effectLst/>
                <a:latin typeface="+mn-lt"/>
                <a:ea typeface="+mn-ea"/>
                <a:cs typeface="+mn-cs"/>
              </a:rPr>
              <a:t> JPEG File Interchange Format (*.jpg).</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PNG Portable Network Graphics Format </a:t>
            </a:r>
            <a:r>
              <a:rPr lang="en-US" sz="900" kern="1200">
                <a:solidFill>
                  <a:schemeClr val="tx1"/>
                </a:solidFill>
                <a:effectLst/>
                <a:latin typeface="+mn-lt"/>
                <a:ea typeface="+mn-ea"/>
                <a:cs typeface="+mn-cs"/>
              </a:rPr>
              <a:t>hoặc </a:t>
            </a:r>
            <a:r>
              <a:rPr lang="en-US" sz="900" b="1" kern="1200">
                <a:solidFill>
                  <a:schemeClr val="tx1"/>
                </a:solidFill>
                <a:effectLst/>
                <a:latin typeface="+mn-lt"/>
                <a:ea typeface="+mn-ea"/>
                <a:cs typeface="+mn-cs"/>
              </a:rPr>
              <a:t>JPEG File Interchange Format.</a:t>
            </a:r>
          </a:p>
          <a:p>
            <a:pPr marL="171450" lvl="0" indent="-171450">
              <a:buFont typeface="Arial" panose="020B0604020202020204" pitchFamily="34" charset="0"/>
              <a:buChar char="•"/>
            </a:pPr>
            <a:endParaRPr lang="en-US" sz="900" kern="1200">
              <a:solidFill>
                <a:schemeClr val="tx1"/>
              </a:solidFill>
              <a:effectLst/>
              <a:latin typeface="+mn-lt"/>
              <a:ea typeface="+mn-ea"/>
              <a:cs typeface="+mn-cs"/>
            </a:endParaRPr>
          </a:p>
          <a:p>
            <a:r>
              <a:rPr lang="es-MX" sz="900" i="1" kern="1200">
                <a:solidFill>
                  <a:schemeClr val="tx1"/>
                </a:solidFill>
                <a:effectLst/>
                <a:latin typeface="+mn-lt"/>
                <a:ea typeface="+mn-ea"/>
                <a:cs typeface="+mn-cs"/>
              </a:rPr>
              <a:t>Lưu ý: định dạng PowerPoint Picture Presentation sử dụng cùng biểu tượng và phần mở rộng .pptx như các tập tin bài trình chiếu được lưu thông thường.</a:t>
            </a:r>
            <a:endParaRPr lang="en-US" sz="900" i="1"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1022245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Để giảm kích thước tập tin bài trình chiếu: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Trong thẻ File, phần Info, sử dụng tùy chọn </a:t>
            </a:r>
            <a:r>
              <a:rPr lang="en-US" sz="900" b="1" kern="1200">
                <a:solidFill>
                  <a:schemeClr val="tx1"/>
                </a:solidFill>
                <a:effectLst/>
                <a:latin typeface="+mn-lt"/>
                <a:ea typeface="+mn-ea"/>
                <a:cs typeface="+mn-cs"/>
              </a:rPr>
              <a:t>Compress Media</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có thể chọn </a:t>
            </a:r>
            <a:r>
              <a:rPr lang="en-US" sz="900" b="1" kern="1200">
                <a:solidFill>
                  <a:schemeClr val="tx1"/>
                </a:solidFill>
                <a:effectLst/>
                <a:latin typeface="+mn-lt"/>
                <a:ea typeface="+mn-ea"/>
                <a:cs typeface="+mn-cs"/>
              </a:rPr>
              <a:t>Presentation Quality</a:t>
            </a:r>
            <a:r>
              <a:rPr lang="en-US" sz="900" kern="1200">
                <a:solidFill>
                  <a:schemeClr val="tx1"/>
                </a:solidFill>
                <a:effectLst/>
                <a:latin typeface="+mn-lt"/>
                <a:ea typeface="+mn-ea"/>
                <a:cs typeface="+mn-cs"/>
              </a:rPr>
              <a:t>, </a:t>
            </a:r>
            <a:r>
              <a:rPr lang="en-US" sz="900" b="1" kern="1200">
                <a:solidFill>
                  <a:schemeClr val="tx1"/>
                </a:solidFill>
                <a:effectLst/>
                <a:latin typeface="+mn-lt"/>
                <a:ea typeface="+mn-ea"/>
                <a:cs typeface="+mn-cs"/>
              </a:rPr>
              <a:t>Internet Quality</a:t>
            </a:r>
            <a:r>
              <a:rPr lang="en-US" sz="900" kern="1200">
                <a:solidFill>
                  <a:schemeClr val="tx1"/>
                </a:solidFill>
                <a:effectLst/>
                <a:latin typeface="+mn-lt"/>
                <a:ea typeface="+mn-ea"/>
                <a:cs typeface="+mn-cs"/>
              </a:rPr>
              <a:t>, hoặc </a:t>
            </a:r>
            <a:r>
              <a:rPr lang="en-US" sz="900" b="1" kern="1200">
                <a:solidFill>
                  <a:schemeClr val="tx1"/>
                </a:solidFill>
                <a:effectLst/>
                <a:latin typeface="+mn-lt"/>
                <a:ea typeface="+mn-ea"/>
                <a:cs typeface="+mn-cs"/>
              </a:rPr>
              <a:t>Low Quality</a:t>
            </a:r>
            <a:r>
              <a:rPr lang="en-US" sz="900" kern="1200">
                <a:solidFill>
                  <a:schemeClr val="tx1"/>
                </a:solidFill>
                <a:effectLst/>
                <a:latin typeface="+mn-lt"/>
                <a:ea typeface="+mn-ea"/>
                <a:cs typeface="+mn-cs"/>
              </a:rPr>
              <a:t>. Sau khi đọc các mô tả, chọn tùy chọn tốt nhất cho nhu cầu của bạn.</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a:t>
            </a:fld>
            <a:endParaRPr lang="en-US"/>
          </a:p>
        </p:txBody>
      </p:sp>
    </p:spTree>
    <p:extLst>
      <p:ext uri="{BB962C8B-B14F-4D97-AF65-F5344CB8AC3E}">
        <p14:creationId xmlns:p14="http://schemas.microsoft.com/office/powerpoint/2010/main" val="2423340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bản trình bày dưới dạng PowerPoint Picture Presentation:</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Export</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Change File Type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PowerPoint Picture Presentation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Save As.</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PowerPoint Picture Presentation (*.pptx).</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PowerPoint Picture Presentation</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15734700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2513518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bài trình chiếu dưới dạng video:</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Export</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Create a Video</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MPEG-4 Video (*.mp4)</a:t>
            </a:r>
            <a:r>
              <a:rPr lang="en-US" sz="900" kern="1200">
                <a:solidFill>
                  <a:schemeClr val="tx1"/>
                </a:solidFill>
                <a:effectLst/>
                <a:latin typeface="+mn-lt"/>
                <a:ea typeface="+mn-ea"/>
                <a:cs typeface="+mn-cs"/>
              </a:rPr>
              <a:t> hoặc </a:t>
            </a:r>
            <a:r>
              <a:rPr lang="en-US" sz="900" b="1" kern="1200">
                <a:solidFill>
                  <a:schemeClr val="tx1"/>
                </a:solidFill>
                <a:effectLst/>
                <a:latin typeface="+mn-lt"/>
                <a:ea typeface="+mn-ea"/>
                <a:cs typeface="+mn-cs"/>
              </a:rPr>
              <a:t>Windows Media Video (*.wmv)</a:t>
            </a:r>
            <a:r>
              <a:rPr lang="en-US" sz="900" kern="1200">
                <a:solidFill>
                  <a:schemeClr val="tx1"/>
                </a:solidFill>
                <a:effectLst/>
                <a:latin typeface="+mn-lt"/>
                <a:ea typeface="+mn-ea"/>
                <a:cs typeface="+mn-cs"/>
              </a:rPr>
              <a:t>.</a:t>
            </a: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MPEG-4 Video</a:t>
            </a:r>
            <a:r>
              <a:rPr lang="en-US" sz="900" kern="1200">
                <a:solidFill>
                  <a:schemeClr val="tx1"/>
                </a:solidFill>
                <a:effectLst/>
                <a:latin typeface="+mn-lt"/>
                <a:ea typeface="+mn-ea"/>
                <a:cs typeface="+mn-cs"/>
              </a:rPr>
              <a:t> hoặc </a:t>
            </a:r>
            <a:r>
              <a:rPr lang="en-US" sz="900" b="1" kern="1200">
                <a:solidFill>
                  <a:schemeClr val="tx1"/>
                </a:solidFill>
                <a:effectLst/>
                <a:latin typeface="+mn-lt"/>
                <a:ea typeface="+mn-ea"/>
                <a:cs typeface="+mn-cs"/>
              </a:rPr>
              <a:t>Windows Media Video.</a:t>
            </a:r>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36138125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bài trình chiếu thành Outline:</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Outline/RTF (*.rtf)</a:t>
            </a:r>
            <a:r>
              <a:rPr lang="en-US" sz="900" kern="1200">
                <a:solidFill>
                  <a:schemeClr val="tx1"/>
                </a:solidFill>
                <a:effectLst/>
                <a:latin typeface="+mn-lt"/>
                <a:ea typeface="+mn-ea"/>
                <a:cs typeface="+mn-cs"/>
              </a:rPr>
              <a:t>;</a:t>
            </a: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nhấp vào mũi tên nút </a:t>
            </a:r>
            <a:r>
              <a:rPr lang="en-US" sz="900" b="1" kern="1200">
                <a:solidFill>
                  <a:schemeClr val="tx1"/>
                </a:solidFill>
                <a:effectLst/>
                <a:latin typeface="+mn-lt"/>
                <a:ea typeface="+mn-ea"/>
                <a:cs typeface="+mn-cs"/>
              </a:rPr>
              <a:t>Save as type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Outline/RTF</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3836251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Lưu bài trình chiếu ở định dạng OpenDocument:</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Export</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Change File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OpenDocument Presentation</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Save As</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Save As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OpenDocument Presentation (*.odp)</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Nhấn phím F12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nhấp vào mũi tên nút </a:t>
            </a:r>
            <a:r>
              <a:rPr lang="en-US" sz="900" b="1" kern="1200">
                <a:solidFill>
                  <a:schemeClr val="tx1"/>
                </a:solidFill>
                <a:effectLst/>
                <a:latin typeface="+mn-lt"/>
                <a:ea typeface="+mn-ea"/>
                <a:cs typeface="+mn-cs"/>
              </a:rPr>
              <a:t>Save as type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a:t>
            </a:r>
            <a:r>
              <a:rPr lang="en-US" sz="900" b="1" kern="1200">
                <a:solidFill>
                  <a:schemeClr val="tx1"/>
                </a:solidFill>
                <a:effectLst/>
                <a:latin typeface="+mn-lt"/>
                <a:ea typeface="+mn-ea"/>
                <a:cs typeface="+mn-cs"/>
              </a:rPr>
              <a:t>OpenDocument Presentation</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28614058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19440013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Đóng gói bài trình chiếu vào CD:</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Export</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Package Presentation for CD</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Package for CD</a:t>
            </a:r>
            <a:r>
              <a:rPr lang="en-US" sz="900" kern="1200">
                <a:solidFill>
                  <a:schemeClr val="tx1"/>
                </a:solidFill>
                <a:effectLst/>
                <a:latin typeface="+mn-lt"/>
                <a:ea typeface="+mn-ea"/>
                <a:cs typeface="+mn-cs"/>
              </a:rPr>
              <a:t>.</a:t>
            </a: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Nhập tên CD trong ô </a:t>
            </a:r>
            <a:r>
              <a:rPr lang="en-US" sz="900" kern="1200">
                <a:solidFill>
                  <a:schemeClr val="tx1"/>
                </a:solidFill>
                <a:effectLst/>
                <a:latin typeface="+mn-lt"/>
                <a:ea typeface="+mn-ea"/>
                <a:cs typeface="+mn-cs"/>
              </a:rPr>
              <a:t>Name the CD</a:t>
            </a:r>
            <a:r>
              <a:rPr lang="es-MX" sz="900" kern="1200">
                <a:solidFill>
                  <a:schemeClr val="tx1"/>
                </a:solidFill>
                <a:effectLst/>
                <a:latin typeface="+mn-lt"/>
                <a:ea typeface="+mn-ea"/>
                <a:cs typeface="+mn-cs"/>
              </a:rPr>
              <a:t>. </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Nhấp vào </a:t>
            </a:r>
            <a:r>
              <a:rPr lang="es-MX" sz="900" b="1" kern="1200">
                <a:solidFill>
                  <a:schemeClr val="tx1"/>
                </a:solidFill>
                <a:effectLst/>
                <a:latin typeface="+mn-lt"/>
                <a:ea typeface="+mn-ea"/>
                <a:cs typeface="+mn-cs"/>
              </a:rPr>
              <a:t>Add</a:t>
            </a:r>
            <a:r>
              <a:rPr lang="es-MX" sz="900" kern="1200">
                <a:solidFill>
                  <a:schemeClr val="tx1"/>
                </a:solidFill>
                <a:effectLst/>
                <a:latin typeface="+mn-lt"/>
                <a:ea typeface="+mn-ea"/>
                <a:cs typeface="+mn-cs"/>
              </a:rPr>
              <a:t> để thêm nhiều bài trình chiếu vào thư mục hiện tại.</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Bấm </a:t>
            </a:r>
            <a:r>
              <a:rPr lang="es-MX" sz="900" b="1" kern="1200">
                <a:solidFill>
                  <a:schemeClr val="tx1"/>
                </a:solidFill>
                <a:effectLst/>
                <a:latin typeface="+mn-lt"/>
                <a:ea typeface="+mn-ea"/>
                <a:cs typeface="+mn-cs"/>
              </a:rPr>
              <a:t>Options</a:t>
            </a:r>
            <a:r>
              <a:rPr lang="es-MX" sz="900" kern="1200">
                <a:solidFill>
                  <a:schemeClr val="tx1"/>
                </a:solidFill>
                <a:effectLst/>
                <a:latin typeface="+mn-lt"/>
                <a:ea typeface="+mn-ea"/>
                <a:cs typeface="+mn-cs"/>
              </a:rPr>
              <a:t> để chỉ định cài đặt cho các tập tin đóng gói, cách đóng gói bài trình chiếu.</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Có thể nhấp vào nút </a:t>
            </a:r>
            <a:r>
              <a:rPr lang="en-US" sz="900" b="1" kern="1200">
                <a:solidFill>
                  <a:schemeClr val="tx1"/>
                </a:solidFill>
                <a:effectLst/>
                <a:latin typeface="+mn-lt"/>
                <a:ea typeface="+mn-ea"/>
                <a:cs typeface="+mn-cs"/>
              </a:rPr>
              <a:t>Copy to Folder</a:t>
            </a:r>
            <a:r>
              <a:rPr lang="en-US" sz="900" kern="1200">
                <a:solidFill>
                  <a:schemeClr val="tx1"/>
                </a:solidFill>
                <a:effectLst/>
                <a:latin typeface="+mn-lt"/>
                <a:ea typeface="+mn-ea"/>
                <a:cs typeface="+mn-cs"/>
              </a:rPr>
              <a:t> hoặc </a:t>
            </a:r>
            <a:r>
              <a:rPr lang="en-US" sz="900" b="1" kern="1200">
                <a:solidFill>
                  <a:schemeClr val="tx1"/>
                </a:solidFill>
                <a:effectLst/>
                <a:latin typeface="+mn-lt"/>
                <a:ea typeface="+mn-ea"/>
                <a:cs typeface="+mn-cs"/>
              </a:rPr>
              <a:t>Copy to CD</a:t>
            </a:r>
            <a:r>
              <a:rPr lang="es-MX" sz="900" kern="1200">
                <a:solidFill>
                  <a:schemeClr val="tx1"/>
                </a:solidFill>
                <a:effectLst/>
                <a:latin typeface="+mn-lt"/>
                <a:ea typeface="+mn-ea"/>
                <a:cs typeface="+mn-cs"/>
              </a:rPr>
              <a:t>. </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a:effectLst/>
              </a:rPr>
              <a:t>Nếu bấm </a:t>
            </a:r>
            <a:r>
              <a:rPr lang="es-MX" b="1">
                <a:effectLst/>
              </a:rPr>
              <a:t>Copy to Folder </a:t>
            </a:r>
            <a:r>
              <a:rPr lang="es-MX">
                <a:effectLst/>
              </a:rPr>
              <a:t>xuất hiện </a:t>
            </a:r>
            <a:r>
              <a:rPr lang="en-US" sz="900" kern="1200">
                <a:solidFill>
                  <a:schemeClr val="tx1"/>
                </a:solidFill>
                <a:effectLst/>
                <a:latin typeface="+mn-lt"/>
                <a:ea typeface="+mn-ea"/>
                <a:cs typeface="+mn-cs"/>
                <a:sym typeface="Wingdings" panose="05000000000000000000" pitchFamily="2" charset="2"/>
              </a:rPr>
              <a:t></a:t>
            </a:r>
            <a:r>
              <a:rPr lang="en-US">
                <a:effectLst/>
              </a:rPr>
              <a:t> </a:t>
            </a:r>
            <a:r>
              <a:rPr lang="es-MX">
                <a:effectLst/>
              </a:rPr>
              <a:t>hộp thoại Copy to Folder; nhập tên thư mục, chọn đường dẫn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s-MX" b="1">
                <a:effectLst/>
              </a:rPr>
              <a:t>OK</a:t>
            </a:r>
            <a:r>
              <a:rPr lang="es-MX">
                <a:effectLst/>
              </a:rPr>
              <a:t>.</a:t>
            </a:r>
            <a:endParaRPr lang="en-US">
              <a:effectLst/>
            </a:endParaRPr>
          </a:p>
          <a:p>
            <a:pPr marL="171450" lvl="0" indent="-171450">
              <a:buFont typeface="Arial" panose="020B0604020202020204" pitchFamily="34" charset="0"/>
              <a:buChar char="•"/>
            </a:pPr>
            <a:r>
              <a:rPr lang="es-MX">
                <a:effectLst/>
              </a:rPr>
              <a:t>Nếu bấm </a:t>
            </a:r>
            <a:r>
              <a:rPr lang="es-MX" b="1">
                <a:effectLst/>
              </a:rPr>
              <a:t>Copy to CD</a:t>
            </a:r>
            <a:r>
              <a:rPr lang="es-MX">
                <a:effectLst/>
              </a:rPr>
              <a:t> </a:t>
            </a:r>
            <a:r>
              <a:rPr lang="es-MX" sz="900" kern="1200">
                <a:solidFill>
                  <a:schemeClr val="tx1"/>
                </a:solidFill>
                <a:effectLst/>
                <a:latin typeface="+mn-lt"/>
                <a:ea typeface="+mn-ea"/>
                <a:cs typeface="+mn-cs"/>
                <a:sym typeface="Wingdings" panose="05000000000000000000" pitchFamily="2" charset="2"/>
              </a:rPr>
              <a:t></a:t>
            </a:r>
            <a:r>
              <a:rPr lang="es-MX">
                <a:effectLst/>
              </a:rPr>
              <a:t> xuất hiện hộp thoại hỏi bạn có muốn đóng gói tất cả các tập tin được liên kết với bài trình chiếu kèm theo không.</a:t>
            </a:r>
            <a:endParaRPr lang="en-US">
              <a:effectLst/>
            </a:endParaRPr>
          </a:p>
          <a:p>
            <a:pPr marL="171450" lvl="0" indent="-171450">
              <a:buFont typeface="Arial" panose="020B0604020202020204" pitchFamily="34" charset="0"/>
              <a:buChar char="•"/>
            </a:pPr>
            <a:r>
              <a:rPr lang="es-MX">
                <a:effectLst/>
              </a:rPr>
              <a:t>PowerPoint kiểm tra đĩa CD hoặc DVD hợp lệ hoặc nhắc đưa đĩa vào máy tính.</a:t>
            </a:r>
            <a:endParaRPr lang="en-US">
              <a:effectLst/>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17159939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In các slide:</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Print</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342900" lvl="1" indent="0">
              <a:buFont typeface="Arial" panose="020B0604020202020204" pitchFamily="34" charset="0"/>
              <a:buNone/>
            </a:pPr>
            <a:r>
              <a:rPr lang="es-MX" sz="900" kern="1200">
                <a:solidFill>
                  <a:schemeClr val="tx1"/>
                </a:solidFill>
                <a:effectLst/>
                <a:latin typeface="+mn-lt"/>
                <a:ea typeface="+mn-ea"/>
                <a:cs typeface="+mn-cs"/>
              </a:rPr>
              <a:t>Nhấn CTRL + P.</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Chọn nội dung muốn in</a:t>
            </a:r>
          </a:p>
          <a:p>
            <a:pPr marL="514350" lvl="1" indent="-171450">
              <a:buFont typeface="Courier New" panose="02070309020205020404" pitchFamily="49" charset="0"/>
              <a:buChar char="o"/>
            </a:pPr>
            <a:r>
              <a:rPr lang="es-MX">
                <a:effectLst/>
              </a:rPr>
              <a:t>Bấm </a:t>
            </a:r>
            <a:r>
              <a:rPr lang="en-US" b="1">
                <a:effectLst/>
              </a:rPr>
              <a:t>Print All Slides</a:t>
            </a:r>
            <a:r>
              <a:rPr lang="en-US">
                <a:effectLst/>
              </a:rPr>
              <a:t>: in tất cả slide.</a:t>
            </a:r>
          </a:p>
          <a:p>
            <a:pPr marL="514350" lvl="1" indent="-171450" algn="l" defTabSz="685800" rtl="0" eaLnBrk="1" latinLnBrk="0" hangingPunct="1">
              <a:buFont typeface="Courier New" panose="02070309020205020404" pitchFamily="49" charset="0"/>
              <a:buChar char="o"/>
            </a:pPr>
            <a:r>
              <a:rPr lang="es-MX" sz="900" kern="1200">
                <a:solidFill>
                  <a:schemeClr val="tx1"/>
                </a:solidFill>
                <a:effectLst/>
                <a:latin typeface="+mn-lt"/>
                <a:ea typeface="+mn-ea"/>
                <a:cs typeface="+mn-cs"/>
              </a:rPr>
              <a:t>Bấm Print Selection: in các slide được chọn, tùy chọn này chỉ khả dụng khi đã chọn các slide trong ngăn điều hướng slide trước khi thực hiện thao tác in.</a:t>
            </a:r>
            <a:endParaRPr lang="en-US" sz="900" kern="1200">
              <a:solidFill>
                <a:schemeClr val="tx1"/>
              </a:solidFill>
              <a:effectLst/>
              <a:latin typeface="+mn-lt"/>
              <a:ea typeface="+mn-ea"/>
              <a:cs typeface="+mn-cs"/>
            </a:endParaRPr>
          </a:p>
          <a:p>
            <a:pPr marL="514350" lvl="1" indent="-171450" algn="l" defTabSz="685800" rtl="0" eaLnBrk="1" latinLnBrk="0" hangingPunct="1">
              <a:buFont typeface="Courier New" panose="02070309020205020404" pitchFamily="49" charset="0"/>
              <a:buChar char="o"/>
            </a:pPr>
            <a:r>
              <a:rPr lang="es-MX" sz="900" kern="1200">
                <a:solidFill>
                  <a:schemeClr val="tx1"/>
                </a:solidFill>
                <a:effectLst/>
                <a:latin typeface="+mn-lt"/>
                <a:ea typeface="+mn-ea"/>
                <a:cs typeface="+mn-cs"/>
              </a:rPr>
              <a:t>Chỉ in 1 số slide được chỉ định: nhập số slide vào trường Slides.</a:t>
            </a:r>
            <a:endParaRPr lang="en-US" sz="900" kern="1200">
              <a:solidFill>
                <a:schemeClr val="tx1"/>
              </a:solidFill>
              <a:effectLst/>
              <a:latin typeface="+mn-lt"/>
              <a:ea typeface="+mn-ea"/>
              <a:cs typeface="+mn-cs"/>
            </a:endParaRPr>
          </a:p>
          <a:p>
            <a:pPr marL="171450" lvl="0" indent="-171450" algn="l" defTabSz="685800" rtl="0" eaLnBrk="1" latinLnBrk="0" hangingPunct="1">
              <a:buFont typeface="Arial" panose="020B0604020202020204" pitchFamily="34" charset="0"/>
              <a:buChar char="•"/>
            </a:pPr>
            <a:r>
              <a:rPr lang="es-MX" sz="900" kern="1200">
                <a:solidFill>
                  <a:schemeClr val="tx1"/>
                </a:solidFill>
                <a:effectLst/>
                <a:latin typeface="+mn-lt"/>
                <a:ea typeface="+mn-ea"/>
                <a:cs typeface="+mn-cs"/>
              </a:rPr>
              <a:t>Nhấp vào tùy chọn Full Page Slides để chỉ định bố cục: slides, handouts, hoặc outlines và chỉ định các cài đặt khác cho bản in.</a:t>
            </a:r>
            <a:endParaRPr lang="en-US" sz="900" kern="1200">
              <a:solidFill>
                <a:schemeClr val="tx1"/>
              </a:solidFill>
              <a:effectLst/>
              <a:latin typeface="+mn-lt"/>
              <a:ea typeface="+mn-ea"/>
              <a:cs typeface="+mn-cs"/>
            </a:endParaRPr>
          </a:p>
          <a:p>
            <a:pPr marL="514350" lvl="1" indent="-171450" algn="l" defTabSz="685800" rtl="0" eaLnBrk="1" latinLnBrk="0" hangingPunct="1">
              <a:buFont typeface="Courier New" panose="02070309020205020404" pitchFamily="49" charset="0"/>
              <a:buChar char="o"/>
            </a:pPr>
            <a:r>
              <a:rPr lang="es-MX" sz="900" kern="1200">
                <a:solidFill>
                  <a:schemeClr val="tx1"/>
                </a:solidFill>
                <a:effectLst/>
                <a:latin typeface="+mn-lt"/>
                <a:ea typeface="+mn-ea"/>
                <a:cs typeface="+mn-cs"/>
              </a:rPr>
              <a:t>In các slide có ghi chú trong ngăn </a:t>
            </a:r>
            <a:r>
              <a:rPr lang="en-US" sz="900" kern="1200">
                <a:solidFill>
                  <a:schemeClr val="tx1"/>
                </a:solidFill>
                <a:effectLst/>
                <a:latin typeface="+mn-lt"/>
                <a:ea typeface="+mn-ea"/>
                <a:cs typeface="+mn-cs"/>
              </a:rPr>
              <a:t>Notes pane: </a:t>
            </a:r>
            <a:r>
              <a:rPr lang="es-MX" sz="900" kern="1200">
                <a:solidFill>
                  <a:schemeClr val="tx1"/>
                </a:solidFill>
                <a:effectLst/>
                <a:latin typeface="+mn-lt"/>
                <a:ea typeface="+mn-ea"/>
                <a:cs typeface="+mn-cs"/>
              </a:rPr>
              <a:t>nhấp vào </a:t>
            </a:r>
            <a:r>
              <a:rPr lang="en-US" sz="900" kern="1200">
                <a:solidFill>
                  <a:schemeClr val="tx1"/>
                </a:solidFill>
                <a:effectLst/>
                <a:latin typeface="+mn-lt"/>
                <a:ea typeface="+mn-ea"/>
                <a:cs typeface="+mn-cs"/>
              </a:rPr>
              <a:t>Notes Pages</a:t>
            </a:r>
            <a:r>
              <a:rPr lang="es-MX" sz="900" kern="1200">
                <a:solidFill>
                  <a:schemeClr val="tx1"/>
                </a:solidFill>
                <a:effectLst/>
                <a:latin typeface="+mn-lt"/>
                <a:ea typeface="+mn-ea"/>
                <a:cs typeface="+mn-cs"/>
              </a:rPr>
              <a:t> trong phần </a:t>
            </a:r>
            <a:r>
              <a:rPr lang="en-US" sz="900" kern="1200">
                <a:solidFill>
                  <a:schemeClr val="tx1"/>
                </a:solidFill>
                <a:effectLst/>
                <a:latin typeface="+mn-lt"/>
                <a:ea typeface="+mn-ea"/>
                <a:cs typeface="+mn-cs"/>
              </a:rPr>
              <a:t>Print Layout</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514350" lvl="1" indent="-171450" algn="l" defTabSz="685800" rtl="0" eaLnBrk="1" latinLnBrk="0" hangingPunct="1">
              <a:buFont typeface="Courier New" panose="02070309020205020404" pitchFamily="49" charset="0"/>
              <a:buChar char="o"/>
            </a:pPr>
            <a:r>
              <a:rPr lang="es-MX">
                <a:effectLst/>
              </a:rPr>
              <a:t>In </a:t>
            </a:r>
            <a:r>
              <a:rPr lang="en-US">
                <a:effectLst/>
              </a:rPr>
              <a:t>outline </a:t>
            </a:r>
            <a:r>
              <a:rPr lang="es-MX">
                <a:effectLst/>
              </a:rPr>
              <a:t>của văn </a:t>
            </a:r>
            <a:r>
              <a:rPr lang="es-MX" sz="900" kern="1200">
                <a:solidFill>
                  <a:schemeClr val="tx1"/>
                </a:solidFill>
                <a:effectLst/>
                <a:latin typeface="+mn-lt"/>
                <a:ea typeface="+mn-ea"/>
                <a:cs typeface="+mn-cs"/>
              </a:rPr>
              <a:t>bản trên các slide: nhấp vào </a:t>
            </a:r>
            <a:r>
              <a:rPr lang="en-US" sz="900" kern="1200">
                <a:solidFill>
                  <a:schemeClr val="tx1"/>
                </a:solidFill>
                <a:effectLst/>
                <a:latin typeface="+mn-lt"/>
                <a:ea typeface="+mn-ea"/>
                <a:cs typeface="+mn-cs"/>
              </a:rPr>
              <a:t>Outline</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514350" lvl="1" indent="-171450" algn="l" defTabSz="685800" rtl="0" eaLnBrk="1" latinLnBrk="0" hangingPunct="1">
              <a:buFont typeface="Courier New" panose="02070309020205020404" pitchFamily="49" charset="0"/>
              <a:buChar char="o"/>
            </a:pPr>
            <a:r>
              <a:rPr lang="es-MX" sz="900" kern="1200">
                <a:solidFill>
                  <a:schemeClr val="tx1"/>
                </a:solidFill>
                <a:effectLst/>
                <a:latin typeface="+mn-lt"/>
                <a:ea typeface="+mn-ea"/>
                <a:cs typeface="+mn-cs"/>
              </a:rPr>
              <a:t>In handouts: trong phần </a:t>
            </a:r>
            <a:r>
              <a:rPr lang="en-US" sz="900" kern="1200">
                <a:solidFill>
                  <a:schemeClr val="tx1"/>
                </a:solidFill>
                <a:effectLst/>
                <a:latin typeface="+mn-lt"/>
                <a:ea typeface="+mn-ea"/>
                <a:cs typeface="+mn-cs"/>
              </a:rPr>
              <a:t>Handouts</a:t>
            </a:r>
            <a:r>
              <a:rPr lang="es-MX" sz="900" kern="1200">
                <a:solidFill>
                  <a:schemeClr val="tx1"/>
                </a:solidFill>
                <a:effectLst/>
                <a:latin typeface="+mn-lt"/>
                <a:ea typeface="+mn-ea"/>
                <a:cs typeface="+mn-cs"/>
              </a:rPr>
              <a:t>, có thể chỉ định số lượng slide có trong </a:t>
            </a:r>
            <a:r>
              <a:rPr lang="en-US" sz="900" kern="1200">
                <a:solidFill>
                  <a:schemeClr val="tx1"/>
                </a:solidFill>
                <a:effectLst/>
                <a:latin typeface="+mn-lt"/>
                <a:ea typeface="+mn-ea"/>
                <a:cs typeface="+mn-cs"/>
              </a:rPr>
              <a:t>handouts</a:t>
            </a:r>
            <a:r>
              <a:rPr lang="es-MX" sz="900" kern="1200">
                <a:solidFill>
                  <a:schemeClr val="tx1"/>
                </a:solidFill>
                <a:effectLst/>
                <a:latin typeface="+mn-lt"/>
                <a:ea typeface="+mn-ea"/>
                <a:cs typeface="+mn-cs"/>
              </a:rPr>
              <a:t> theo hướng giấy dọc hoặc ngang.</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Nếu máy in có thể in hai mặt: chọn </a:t>
            </a:r>
            <a:r>
              <a:rPr lang="en-US" sz="900" b="1" kern="1200">
                <a:solidFill>
                  <a:schemeClr val="tx1"/>
                </a:solidFill>
                <a:effectLst/>
                <a:latin typeface="+mn-lt"/>
                <a:ea typeface="+mn-ea"/>
                <a:cs typeface="+mn-cs"/>
              </a:rPr>
              <a:t>Print on Both Sides</a:t>
            </a:r>
            <a:r>
              <a:rPr lang="en-US" sz="900" kern="1200">
                <a:solidFill>
                  <a:schemeClr val="tx1"/>
                </a:solidFill>
                <a:effectLst/>
                <a:latin typeface="+mn-lt"/>
                <a:ea typeface="+mn-ea"/>
                <a:cs typeface="+mn-cs"/>
              </a:rPr>
              <a:t> hoặc </a:t>
            </a:r>
            <a:r>
              <a:rPr lang="en-US" sz="900" b="1" kern="1200">
                <a:solidFill>
                  <a:schemeClr val="tx1"/>
                </a:solidFill>
                <a:effectLst/>
                <a:latin typeface="+mn-lt"/>
                <a:ea typeface="+mn-ea"/>
                <a:cs typeface="+mn-cs"/>
              </a:rPr>
              <a:t>Print One Sided</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In nhiều bản sao, có thể chọn cách sắp xếp (hoặc đối chiếu) các bản sao được khi in:</a:t>
            </a:r>
            <a:endParaRPr lang="en-US" sz="900" kern="1200">
              <a:solidFill>
                <a:schemeClr val="tx1"/>
              </a:solidFill>
              <a:effectLst/>
              <a:latin typeface="+mn-lt"/>
              <a:ea typeface="+mn-ea"/>
              <a:cs typeface="+mn-cs"/>
            </a:endParaRPr>
          </a:p>
          <a:p>
            <a:pPr marL="514350" lvl="1" indent="-171450" algn="l" defTabSz="685800" rtl="0" eaLnBrk="1" latinLnBrk="0" hangingPunct="1">
              <a:buFont typeface="Courier New" panose="02070309020205020404" pitchFamily="49" charset="0"/>
              <a:buChar char="o"/>
            </a:pPr>
            <a:r>
              <a:rPr lang="es-MX" sz="900" kern="1200">
                <a:solidFill>
                  <a:schemeClr val="tx1"/>
                </a:solidFill>
                <a:effectLst/>
                <a:latin typeface="+mn-lt"/>
                <a:ea typeface="+mn-ea"/>
                <a:cs typeface="+mn-cs"/>
              </a:rPr>
              <a:t>Chọn </a:t>
            </a:r>
            <a:r>
              <a:rPr lang="es-MX" sz="900" b="1" kern="1200">
                <a:solidFill>
                  <a:schemeClr val="tx1"/>
                </a:solidFill>
                <a:effectLst/>
                <a:latin typeface="+mn-lt"/>
                <a:ea typeface="+mn-ea"/>
                <a:cs typeface="+mn-cs"/>
              </a:rPr>
              <a:t>Collated</a:t>
            </a:r>
            <a:r>
              <a:rPr lang="es-MX" sz="900" kern="1200">
                <a:solidFill>
                  <a:schemeClr val="tx1"/>
                </a:solidFill>
                <a:effectLst/>
                <a:latin typeface="+mn-lt"/>
                <a:ea typeface="+mn-ea"/>
                <a:cs typeface="+mn-cs"/>
              </a:rPr>
              <a:t>: in bài trình chiếu thành từng bộ. </a:t>
            </a:r>
            <a:endParaRPr lang="en-US" sz="900" kern="1200">
              <a:solidFill>
                <a:schemeClr val="tx1"/>
              </a:solidFill>
              <a:effectLst/>
              <a:latin typeface="+mn-lt"/>
              <a:ea typeface="+mn-ea"/>
              <a:cs typeface="+mn-cs"/>
            </a:endParaRPr>
          </a:p>
          <a:p>
            <a:pPr marL="514350" lvl="1" indent="-171450" algn="l" defTabSz="685800" rtl="0" eaLnBrk="1" latinLnBrk="0" hangingPunct="1">
              <a:buFont typeface="Courier New" panose="02070309020205020404" pitchFamily="49" charset="0"/>
              <a:buChar char="o"/>
            </a:pPr>
            <a:r>
              <a:rPr lang="es-MX" sz="900" kern="1200">
                <a:solidFill>
                  <a:schemeClr val="tx1"/>
                </a:solidFill>
                <a:effectLst/>
                <a:latin typeface="+mn-lt"/>
                <a:ea typeface="+mn-ea"/>
                <a:cs typeface="+mn-cs"/>
              </a:rPr>
              <a:t>Chọn </a:t>
            </a:r>
            <a:r>
              <a:rPr lang="es-MX" sz="900" b="1" kern="1200">
                <a:solidFill>
                  <a:schemeClr val="tx1"/>
                </a:solidFill>
                <a:effectLst/>
                <a:latin typeface="+mn-lt"/>
                <a:ea typeface="+mn-ea"/>
                <a:cs typeface="+mn-cs"/>
              </a:rPr>
              <a:t>Uncollated</a:t>
            </a:r>
            <a:r>
              <a:rPr lang="es-MX" sz="900" kern="1200">
                <a:solidFill>
                  <a:schemeClr val="tx1"/>
                </a:solidFill>
                <a:effectLst/>
                <a:latin typeface="+mn-lt"/>
                <a:ea typeface="+mn-ea"/>
                <a:cs typeface="+mn-cs"/>
              </a:rPr>
              <a:t>: in tất cả các </a:t>
            </a:r>
            <a:r>
              <a:rPr lang="es-MX">
                <a:effectLst/>
              </a:rPr>
              <a:t>bản sao của slide 1 trước, sau đó là tất cả các bản sao của slide 2, v.v., cho đến khi tất cả các slide được in đủ số bản sao.</a:t>
            </a:r>
            <a:endParaRPr lang="en-US">
              <a:effectLst/>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Chỉ định để in màu (color) hoặc in trắng đen (Grayscale hoặc Pure Black and White). Nếu không có máy in màu, tùy chọn Color sẽ không khả dụng). </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Sử dụng khung Preview ở bên phải để xem kết quả bản in trước khi in, có thể sử dụng các tùy chọn trên dưới cùng của khung Preview để điều chỉnh chế độ xem.</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Để thay đổi các slide thực tế, quay lại chế độ xem Normal.</a:t>
            </a:r>
            <a:endParaRPr lang="en-US" sz="900" kern="1200">
              <a:solidFill>
                <a:schemeClr val="tx1"/>
              </a:solidFill>
              <a:effectLst/>
              <a:latin typeface="+mn-lt"/>
              <a:ea typeface="+mn-ea"/>
              <a:cs typeface="+mn-cs"/>
            </a:endParaRPr>
          </a:p>
          <a:p>
            <a:pPr marL="0" lvl="0" indent="0">
              <a:buFont typeface="Arial" panose="020B0604020202020204" pitchFamily="34" charset="0"/>
              <a:buNone/>
            </a:pPr>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3127400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Truy cập các tùy chọn chia sẽ trong PowerPoint:</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Trên thẻ File, bấm </a:t>
            </a:r>
            <a:r>
              <a:rPr lang="en-US" sz="900" b="1" kern="1200">
                <a:solidFill>
                  <a:schemeClr val="tx1"/>
                </a:solidFill>
                <a:effectLst/>
                <a:latin typeface="+mn-lt"/>
                <a:ea typeface="+mn-ea"/>
                <a:cs typeface="+mn-cs"/>
              </a:rPr>
              <a:t>Share</a:t>
            </a:r>
            <a:r>
              <a:rPr lang="en-US" sz="900" kern="1200">
                <a:solidFill>
                  <a:schemeClr val="tx1"/>
                </a:solidFill>
                <a:effectLst/>
                <a:latin typeface="+mn-lt"/>
                <a:ea typeface="+mn-ea"/>
                <a:cs typeface="+mn-cs"/>
              </a:rPr>
              <a:t> </a:t>
            </a:r>
          </a:p>
          <a:p>
            <a:pPr marL="171450" lvl="0" indent="-171450">
              <a:buFont typeface="Arial" panose="020B0604020202020204" pitchFamily="34" charset="0"/>
              <a:buChar char="•"/>
            </a:pPr>
            <a:r>
              <a:rPr lang="en-US" sz="900" kern="1200">
                <a:solidFill>
                  <a:schemeClr val="tx1"/>
                </a:solidFill>
                <a:effectLst/>
                <a:latin typeface="+mn-lt"/>
                <a:ea typeface="+mn-ea"/>
                <a:cs typeface="+mn-cs"/>
              </a:rPr>
              <a:t>Bấm vào thẻ </a:t>
            </a:r>
            <a:r>
              <a:rPr lang="en-US" sz="900" b="1" kern="1200">
                <a:solidFill>
                  <a:schemeClr val="tx1"/>
                </a:solidFill>
                <a:effectLst/>
                <a:latin typeface="+mn-lt"/>
                <a:ea typeface="+mn-ea"/>
                <a:cs typeface="+mn-cs"/>
              </a:rPr>
              <a:t>Share</a:t>
            </a:r>
            <a:r>
              <a:rPr lang="en-US" sz="900" kern="1200">
                <a:solidFill>
                  <a:schemeClr val="tx1"/>
                </a:solidFill>
                <a:effectLst/>
                <a:latin typeface="+mn-lt"/>
                <a:ea typeface="+mn-ea"/>
                <a:cs typeface="+mn-cs"/>
              </a:rPr>
              <a:t> ở góc trên bên phải cửa sổ PowerPoint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mở ngăn tác vụ </a:t>
            </a:r>
            <a:r>
              <a:rPr lang="en-US" sz="900" kern="1200">
                <a:solidFill>
                  <a:schemeClr val="tx1"/>
                </a:solidFill>
                <a:effectLst/>
                <a:latin typeface="+mn-lt"/>
                <a:ea typeface="+mn-ea"/>
                <a:cs typeface="+mn-cs"/>
              </a:rPr>
              <a:t>Share </a:t>
            </a:r>
            <a:r>
              <a:rPr lang="es-MX" sz="900" kern="1200">
                <a:solidFill>
                  <a:schemeClr val="tx1"/>
                </a:solidFill>
                <a:effectLst/>
                <a:latin typeface="+mn-lt"/>
                <a:ea typeface="+mn-ea"/>
                <a:cs typeface="+mn-cs"/>
              </a:rPr>
              <a:t>(hoạt động giống như tùy chọn Share trong thẻ File)</a:t>
            </a:r>
            <a:endParaRPr lang="en-US" sz="900" kern="1200">
              <a:solidFill>
                <a:schemeClr val="tx1"/>
              </a:solidFill>
              <a:effectLst/>
              <a:latin typeface="+mn-lt"/>
              <a:ea typeface="+mn-ea"/>
              <a:cs typeface="+mn-cs"/>
            </a:endParaRPr>
          </a:p>
          <a:p>
            <a:pPr lvl="0"/>
            <a:r>
              <a:rPr lang="es-MX" sz="900" b="1" kern="1200">
                <a:solidFill>
                  <a:schemeClr val="tx1"/>
                </a:solidFill>
                <a:effectLst/>
                <a:latin typeface="+mn-lt"/>
                <a:ea typeface="+mn-ea"/>
                <a:cs typeface="+mn-cs"/>
              </a:rPr>
              <a:t>Lưu bài trình chiếu trên OneDrive:</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Bấm vào nút </a:t>
            </a:r>
            <a:r>
              <a:rPr lang="en-US" sz="900" b="1" kern="1200">
                <a:solidFill>
                  <a:schemeClr val="tx1"/>
                </a:solidFill>
                <a:effectLst/>
                <a:latin typeface="+mn-lt"/>
                <a:ea typeface="+mn-ea"/>
                <a:cs typeface="+mn-cs"/>
              </a:rPr>
              <a:t>Save To Cloud</a:t>
            </a:r>
            <a:r>
              <a:rPr lang="en-US" sz="900" kern="1200">
                <a:solidFill>
                  <a:schemeClr val="tx1"/>
                </a:solidFill>
                <a:effectLst/>
                <a:latin typeface="+mn-lt"/>
                <a:ea typeface="+mn-ea"/>
                <a:cs typeface="+mn-cs"/>
              </a:rPr>
              <a:t>. Nếu chưa đăng nhập vào tài khoản Microsoft, máy tính sẽ nhắc bạn thực hiện.</a:t>
            </a:r>
          </a:p>
          <a:p>
            <a:pPr marL="171450" lvl="0" indent="-171450">
              <a:buFont typeface="Arial" panose="020B0604020202020204" pitchFamily="34" charset="0"/>
              <a:buChar char="•"/>
            </a:pPr>
            <a:r>
              <a:rPr lang="es-MX" sz="900" kern="1200">
                <a:solidFill>
                  <a:schemeClr val="tx1"/>
                </a:solidFill>
                <a:effectLst/>
                <a:latin typeface="+mn-lt"/>
                <a:ea typeface="+mn-ea"/>
                <a:cs typeface="+mn-cs"/>
              </a:rPr>
              <a:t>Các tập tin bài trình chiếu được chia sẻ lưu vào OneDrive cho phép bạn làm việc cộng tác trong thời gian thực, có thể xem người nào đang làm việc với bài trình chiếu, họ đang ở đâu và trò chuyện bằng Skype for Business.</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1510753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Chia sẻ bài thuyết trình với người khác:</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Mở bài trình chiếu cần chia sẻ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trên thẻ File, trong bảng </a:t>
            </a:r>
            <a:r>
              <a:rPr lang="en-US" sz="900" kern="1200">
                <a:solidFill>
                  <a:schemeClr val="tx1"/>
                </a:solidFill>
                <a:effectLst/>
                <a:latin typeface="+mn-lt"/>
                <a:ea typeface="+mn-ea"/>
                <a:cs typeface="+mn-cs"/>
              </a:rPr>
              <a:t>Share</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Share with People</a:t>
            </a:r>
            <a:r>
              <a:rPr lang="en-US" sz="900" kern="1200">
                <a:solidFill>
                  <a:schemeClr val="tx1"/>
                </a:solidFill>
                <a:effectLst/>
                <a:latin typeface="+mn-lt"/>
                <a:ea typeface="+mn-ea"/>
                <a:cs typeface="+mn-cs"/>
              </a:rPr>
              <a:t> hoặc bấm vào thẻ </a:t>
            </a:r>
            <a:r>
              <a:rPr lang="en-US" sz="900" b="1" kern="1200">
                <a:solidFill>
                  <a:schemeClr val="tx1"/>
                </a:solidFill>
                <a:effectLst/>
                <a:latin typeface="+mn-lt"/>
                <a:ea typeface="+mn-ea"/>
                <a:cs typeface="+mn-cs"/>
              </a:rPr>
              <a:t>Share</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Nếu bài trình chiếu chưa được lưu vào OneDrive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vào nút </a:t>
            </a:r>
            <a:r>
              <a:rPr lang="es-MX" sz="900" b="1" kern="1200">
                <a:solidFill>
                  <a:schemeClr val="tx1"/>
                </a:solidFill>
                <a:effectLst/>
                <a:latin typeface="+mn-lt"/>
                <a:ea typeface="+mn-ea"/>
                <a:cs typeface="+mn-cs"/>
              </a:rPr>
              <a:t>Save To Cloud</a:t>
            </a:r>
            <a:r>
              <a:rPr lang="es-MX" sz="900" kern="1200">
                <a:solidFill>
                  <a:schemeClr val="tx1"/>
                </a:solidFill>
                <a:effectLst/>
                <a:latin typeface="+mn-lt"/>
                <a:ea typeface="+mn-ea"/>
                <a:cs typeface="+mn-cs"/>
              </a:rPr>
              <a:t> để lưu vào OneDrive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sau khi lưu tập tin vào OneDrive, xuất hiện ngăn Share.</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Nhập tên liên lạc hoặc nhấp vào nút </a:t>
            </a:r>
            <a:r>
              <a:rPr lang="es-MX" sz="900" b="1" kern="1200">
                <a:solidFill>
                  <a:schemeClr val="tx1"/>
                </a:solidFill>
                <a:effectLst/>
                <a:latin typeface="+mn-lt"/>
                <a:ea typeface="+mn-ea"/>
                <a:cs typeface="+mn-cs"/>
              </a:rPr>
              <a:t>Address Book</a:t>
            </a:r>
            <a:r>
              <a:rPr lang="es-MX" sz="900" kern="1200">
                <a:solidFill>
                  <a:schemeClr val="tx1"/>
                </a:solidFill>
                <a:effectLst/>
                <a:latin typeface="+mn-lt"/>
                <a:ea typeface="+mn-ea"/>
                <a:cs typeface="+mn-cs"/>
              </a:rPr>
              <a:t> để thêm những người được mời cộng tác.</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Sử dụng menu thả xuống, chọn những người mời sửa hoặc xem bài trình chiếu, tùy chọn mặc định là </a:t>
            </a:r>
            <a:r>
              <a:rPr lang="es-MX" sz="900" b="1" kern="1200">
                <a:solidFill>
                  <a:schemeClr val="tx1"/>
                </a:solidFill>
                <a:effectLst/>
                <a:latin typeface="+mn-lt"/>
                <a:ea typeface="+mn-ea"/>
                <a:cs typeface="+mn-cs"/>
              </a:rPr>
              <a:t>Can edit</a:t>
            </a:r>
            <a:r>
              <a:rPr lang="es-MX" sz="900" kern="1200">
                <a:solidFill>
                  <a:schemeClr val="tx1"/>
                </a:solidFill>
                <a:effectLst/>
                <a:latin typeface="+mn-lt"/>
                <a:ea typeface="+mn-ea"/>
                <a:cs typeface="+mn-cs"/>
              </a:rPr>
              <a:t>. Ngoài ra, có thể gửi kèm tin nhắn trong lời mời cộng tác.</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Nhấp </a:t>
            </a:r>
            <a:r>
              <a:rPr lang="es-MX" sz="900" b="1" kern="1200">
                <a:solidFill>
                  <a:schemeClr val="tx1"/>
                </a:solidFill>
                <a:effectLst/>
                <a:latin typeface="+mn-lt"/>
                <a:ea typeface="+mn-ea"/>
                <a:cs typeface="+mn-cs"/>
              </a:rPr>
              <a:t>Share</a:t>
            </a:r>
            <a:r>
              <a:rPr lang="es-MX" sz="900" kern="1200">
                <a:solidFill>
                  <a:schemeClr val="tx1"/>
                </a:solidFill>
                <a:effectLst/>
                <a:latin typeface="+mn-lt"/>
                <a:ea typeface="+mn-ea"/>
                <a:cs typeface="+mn-cs"/>
              </a:rPr>
              <a:t>. Các liên hệ đã chỉ định sẽ nhận được email có liên kết để truy cập bài trình chiếu trong OneDrive. </a:t>
            </a:r>
          </a:p>
          <a:p>
            <a:pPr marL="171450" lvl="0" indent="-171450">
              <a:buFont typeface="Arial" panose="020B0604020202020204" pitchFamily="34" charset="0"/>
              <a:buChar char="•"/>
            </a:pPr>
            <a:r>
              <a:rPr lang="es-MX" sz="900" kern="1200">
                <a:solidFill>
                  <a:schemeClr val="tx1"/>
                </a:solidFill>
                <a:effectLst/>
                <a:latin typeface="+mn-lt"/>
                <a:ea typeface="+mn-ea"/>
                <a:cs typeface="+mn-cs"/>
              </a:rPr>
              <a:t>Khi đang làm việc với tập tin bài trình chiếu được lưu vào tài khoản OneDrive của chính mình, tùy chọn </a:t>
            </a:r>
            <a:r>
              <a:rPr lang="es-MX" sz="900" b="1" kern="1200">
                <a:solidFill>
                  <a:schemeClr val="tx1"/>
                </a:solidFill>
                <a:effectLst/>
                <a:latin typeface="+mn-lt"/>
                <a:ea typeface="+mn-ea"/>
                <a:cs typeface="+mn-cs"/>
              </a:rPr>
              <a:t>Get a sharing link</a:t>
            </a:r>
            <a:r>
              <a:rPr lang="es-MX" sz="900" kern="1200">
                <a:solidFill>
                  <a:schemeClr val="tx1"/>
                </a:solidFill>
                <a:effectLst/>
                <a:latin typeface="+mn-lt"/>
                <a:ea typeface="+mn-ea"/>
                <a:cs typeface="+mn-cs"/>
              </a:rPr>
              <a:t> sẽ xuất hiện ở cuối ngăn Share.</a:t>
            </a:r>
            <a:endParaRPr lang="en-US" sz="900" kern="1200">
              <a:solidFill>
                <a:schemeClr val="tx1"/>
              </a:solidFill>
              <a:effectLst/>
              <a:latin typeface="+mn-lt"/>
              <a:ea typeface="+mn-ea"/>
              <a:cs typeface="+mn-cs"/>
            </a:endParaRPr>
          </a:p>
          <a:p>
            <a:pPr marL="171450" indent="-171450">
              <a:buFont typeface="Arial" panose="020B0604020202020204" pitchFamily="34" charset="0"/>
              <a:buChar char="•"/>
            </a:pPr>
            <a:r>
              <a:rPr lang="es-MX" sz="900" kern="1200">
                <a:solidFill>
                  <a:schemeClr val="tx1"/>
                </a:solidFill>
                <a:effectLst/>
                <a:latin typeface="+mn-lt"/>
                <a:ea typeface="+mn-ea"/>
                <a:cs typeface="+mn-cs"/>
              </a:rPr>
              <a:t>Nhấp vào </a:t>
            </a:r>
            <a:r>
              <a:rPr lang="es-MX" sz="900" b="1" kern="1200">
                <a:solidFill>
                  <a:schemeClr val="tx1"/>
                </a:solidFill>
                <a:effectLst/>
                <a:latin typeface="+mn-lt"/>
                <a:ea typeface="+mn-ea"/>
                <a:cs typeface="+mn-cs"/>
              </a:rPr>
              <a:t>Get a sharing link</a:t>
            </a:r>
            <a:r>
              <a:rPr lang="es-MX" sz="900" kern="1200">
                <a:solidFill>
                  <a:schemeClr val="tx1"/>
                </a:solidFill>
                <a:effectLst/>
                <a:latin typeface="+mn-lt"/>
                <a:ea typeface="+mn-ea"/>
                <a:cs typeface="+mn-cs"/>
              </a:rPr>
              <a:t> để tạo, xem hoặc chỉnh sửa liên kết đến tập tin bài trình chiếu có thể chia sẻ với người khác. Sau khi tạo liên kết, có thể sao chép nó và gửi cho người khác để họ có thể truy cập vào tập tin bài trình chiếu trên OneDrive của bạn.</a:t>
            </a:r>
            <a:endParaRPr lang="en-US" sz="900" kern="1200">
              <a:solidFill>
                <a:schemeClr val="tx1"/>
              </a:solidFill>
              <a:effectLst/>
              <a:latin typeface="+mn-lt"/>
              <a:ea typeface="+mn-ea"/>
              <a:cs typeface="+mn-cs"/>
            </a:endParaRPr>
          </a:p>
          <a:p>
            <a:pPr marL="171450" indent="-171450">
              <a:buFont typeface="Arial" panose="020B0604020202020204" pitchFamily="34" charset="0"/>
              <a:buChar char="•"/>
            </a:pPr>
            <a:r>
              <a:rPr lang="es-MX" sz="900" kern="1200">
                <a:solidFill>
                  <a:schemeClr val="tx1"/>
                </a:solidFill>
                <a:effectLst/>
                <a:latin typeface="+mn-lt"/>
                <a:ea typeface="+mn-ea"/>
                <a:cs typeface="+mn-cs"/>
              </a:rPr>
              <a:t>Nếu đang sử dụng Skype for Business, có thể nhấp vào hình thu nhỏ của người cộng tác để gửi IM, gọi điện, video call hoặc gửi email.</a:t>
            </a:r>
            <a:endParaRPr lang="en-US" sz="900" kern="1200">
              <a:solidFill>
                <a:schemeClr val="tx1"/>
              </a:solidFill>
              <a:effectLst/>
              <a:latin typeface="+mn-lt"/>
              <a:ea typeface="+mn-ea"/>
              <a:cs typeface="+mn-cs"/>
            </a:endParaRPr>
          </a:p>
          <a:p>
            <a:pPr lvl="0"/>
            <a:r>
              <a:rPr lang="es-MX" sz="900" b="1" kern="1200">
                <a:solidFill>
                  <a:schemeClr val="tx1"/>
                </a:solidFill>
                <a:effectLst/>
                <a:latin typeface="+mn-lt"/>
                <a:ea typeface="+mn-ea"/>
                <a:cs typeface="+mn-cs"/>
              </a:rPr>
              <a:t>Dừng chia sẻ tập tin bài trình chiếu: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Mở tập tin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trong ngăn Share, bấm chuột phải vào tên của người muốn dừng chia sẻ </a:t>
            </a:r>
            <a:r>
              <a:rPr lang="en-US"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s-MX" sz="900" b="1" kern="1200">
                <a:solidFill>
                  <a:schemeClr val="tx1"/>
                </a:solidFill>
                <a:effectLst/>
                <a:latin typeface="+mn-lt"/>
                <a:ea typeface="+mn-ea"/>
                <a:cs typeface="+mn-cs"/>
              </a:rPr>
              <a:t>Remove User</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2553976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a:t>
            </a:fld>
            <a:endParaRPr lang="en-US"/>
          </a:p>
        </p:txBody>
      </p:sp>
    </p:spTree>
    <p:extLst>
      <p:ext uri="{BB962C8B-B14F-4D97-AF65-F5344CB8AC3E}">
        <p14:creationId xmlns:p14="http://schemas.microsoft.com/office/powerpoint/2010/main" val="8693881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31</a:t>
            </a:fld>
            <a:endParaRPr lang="en-US"/>
          </a:p>
        </p:txBody>
      </p:sp>
    </p:spTree>
    <p:extLst>
      <p:ext uri="{BB962C8B-B14F-4D97-AF65-F5344CB8AC3E}">
        <p14:creationId xmlns:p14="http://schemas.microsoft.com/office/powerpoint/2010/main" val="31787181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32</a:t>
            </a:fld>
            <a:endParaRPr lang="en-US"/>
          </a:p>
        </p:txBody>
      </p:sp>
    </p:spTree>
    <p:extLst>
      <p:ext uri="{BB962C8B-B14F-4D97-AF65-F5344CB8AC3E}">
        <p14:creationId xmlns:p14="http://schemas.microsoft.com/office/powerpoint/2010/main" val="32435307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Gửi bài trình chiếu bằng email từ trong PowerPoint:</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Mở bài trình chiếu.</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Trên thẻ File, bấm </a:t>
            </a:r>
            <a:r>
              <a:rPr lang="es-MX" sz="900" b="1" kern="1200">
                <a:solidFill>
                  <a:schemeClr val="tx1"/>
                </a:solidFill>
                <a:effectLst/>
                <a:latin typeface="+mn-lt"/>
                <a:ea typeface="+mn-ea"/>
                <a:cs typeface="+mn-cs"/>
              </a:rPr>
              <a:t>Share</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trong ngăn Share, bấm </a:t>
            </a:r>
            <a:r>
              <a:rPr lang="es-MX" sz="900" b="1" kern="1200">
                <a:solidFill>
                  <a:schemeClr val="tx1"/>
                </a:solidFill>
                <a:effectLst/>
                <a:latin typeface="+mn-lt"/>
                <a:ea typeface="+mn-ea"/>
                <a:cs typeface="+mn-cs"/>
              </a:rPr>
              <a:t>Email</a:t>
            </a:r>
            <a:r>
              <a:rPr lang="es-MX" sz="900" kern="1200">
                <a:solidFill>
                  <a:schemeClr val="tx1"/>
                </a:solidFill>
                <a:effectLst/>
                <a:latin typeface="+mn-lt"/>
                <a:ea typeface="+mn-ea"/>
                <a:cs typeface="+mn-cs"/>
              </a:rPr>
              <a:t>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chọn một tùy chọn từ bảng Email.</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Bảng điều khiển Email cung cấp 5 tùy chọn.</a:t>
            </a:r>
            <a:endParaRPr lang="en-US" sz="900" kern="1200">
              <a:solidFill>
                <a:schemeClr val="tx1"/>
              </a:solidFill>
              <a:effectLst/>
              <a:latin typeface="+mn-lt"/>
              <a:ea typeface="+mn-ea"/>
              <a:cs typeface="+mn-cs"/>
            </a:endParaRPr>
          </a:p>
          <a:p>
            <a:pPr marL="0" indent="0">
              <a:buFont typeface="Arial" panose="020B0604020202020204" pitchFamily="34" charset="0"/>
              <a:buNone/>
            </a:pPr>
            <a:r>
              <a:rPr lang="es-MX" sz="900" kern="1200">
                <a:solidFill>
                  <a:schemeClr val="tx1"/>
                </a:solidFill>
                <a:effectLst/>
                <a:latin typeface="+mn-lt"/>
                <a:ea typeface="+mn-ea"/>
                <a:cs typeface="+mn-cs"/>
              </a:rPr>
              <a:t> </a:t>
            </a:r>
            <a:endParaRPr lang="en-US" sz="900" kern="1200">
              <a:solidFill>
                <a:schemeClr val="tx1"/>
              </a:solidFill>
              <a:effectLst/>
              <a:latin typeface="+mn-lt"/>
              <a:ea typeface="+mn-ea"/>
              <a:cs typeface="+mn-cs"/>
            </a:endParaRPr>
          </a:p>
          <a:p>
            <a:r>
              <a:rPr lang="es-MX" sz="900" b="1" kern="1200">
                <a:solidFill>
                  <a:schemeClr val="tx1"/>
                </a:solidFill>
                <a:effectLst/>
                <a:latin typeface="+mn-lt"/>
                <a:ea typeface="+mn-ea"/>
                <a:cs typeface="+mn-cs"/>
              </a:rPr>
              <a:t>Gửi bài trình chiếu đính kèm email bằng cách sử dụng ngăn tác vụ Share:</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Nhấp vào </a:t>
            </a:r>
            <a:r>
              <a:rPr lang="en-US" sz="900" b="1" kern="1200">
                <a:solidFill>
                  <a:schemeClr val="tx1"/>
                </a:solidFill>
                <a:effectLst/>
                <a:latin typeface="+mn-lt"/>
                <a:ea typeface="+mn-ea"/>
                <a:cs typeface="+mn-cs"/>
              </a:rPr>
              <a:t>Send as attachment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nhấp vào </a:t>
            </a:r>
            <a:r>
              <a:rPr lang="en-US" sz="900" b="1" kern="1200">
                <a:solidFill>
                  <a:schemeClr val="tx1"/>
                </a:solidFill>
                <a:effectLst/>
                <a:latin typeface="+mn-lt"/>
                <a:ea typeface="+mn-ea"/>
                <a:cs typeface="+mn-cs"/>
              </a:rPr>
              <a:t>Send a copy</a:t>
            </a:r>
            <a:r>
              <a:rPr lang="en-US" sz="900" kern="1200">
                <a:solidFill>
                  <a:schemeClr val="tx1"/>
                </a:solidFill>
                <a:effectLst/>
                <a:latin typeface="+mn-lt"/>
                <a:ea typeface="+mn-ea"/>
                <a:cs typeface="+mn-cs"/>
              </a:rPr>
              <a:t> hoặc </a:t>
            </a:r>
            <a:r>
              <a:rPr lang="en-US" sz="900" b="1" kern="1200">
                <a:solidFill>
                  <a:schemeClr val="tx1"/>
                </a:solidFill>
                <a:effectLst/>
                <a:latin typeface="+mn-lt"/>
                <a:ea typeface="+mn-ea"/>
                <a:cs typeface="+mn-cs"/>
              </a:rPr>
              <a:t>Send a PDF</a:t>
            </a:r>
            <a:r>
              <a:rPr lang="en-US" sz="900" kern="1200">
                <a:solidFill>
                  <a:schemeClr val="tx1"/>
                </a:solidFill>
                <a:effectLst/>
                <a:latin typeface="+mn-lt"/>
                <a:ea typeface="+mn-ea"/>
                <a:cs typeface="+mn-cs"/>
              </a:rPr>
              <a:t>. PowerPoint mở ứng dụng email và đính kèm tập tin bài trình chiếu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người nhận email, nhập tin nhắn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Send</a:t>
            </a:r>
            <a:r>
              <a:rPr lang="en-US" sz="900" kern="1200">
                <a:solidFill>
                  <a:schemeClr val="tx1"/>
                </a:solidFill>
                <a:effectLst/>
                <a:latin typeface="+mn-lt"/>
                <a:ea typeface="+mn-ea"/>
                <a:cs typeface="+mn-cs"/>
              </a:rPr>
              <a:t>.</a:t>
            </a: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33</a:t>
            </a:fld>
            <a:endParaRPr lang="en-US"/>
          </a:p>
        </p:txBody>
      </p:sp>
    </p:spTree>
    <p:extLst>
      <p:ext uri="{BB962C8B-B14F-4D97-AF65-F5344CB8AC3E}">
        <p14:creationId xmlns:p14="http://schemas.microsoft.com/office/powerpoint/2010/main" val="1214460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34</a:t>
            </a:fld>
            <a:endParaRPr lang="en-US"/>
          </a:p>
        </p:txBody>
      </p:sp>
    </p:spTree>
    <p:extLst>
      <p:ext uri="{BB962C8B-B14F-4D97-AF65-F5344CB8AC3E}">
        <p14:creationId xmlns:p14="http://schemas.microsoft.com/office/powerpoint/2010/main" val="1154133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35</a:t>
            </a:fld>
            <a:endParaRPr lang="en-US"/>
          </a:p>
        </p:txBody>
      </p:sp>
    </p:spTree>
    <p:extLst>
      <p:ext uri="{BB962C8B-B14F-4D97-AF65-F5344CB8AC3E}">
        <p14:creationId xmlns:p14="http://schemas.microsoft.com/office/powerpoint/2010/main" val="1463528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Xuất bản bài trình chiếu: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Trên thẻ File, bấm Share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bảng Share, bấm vào </a:t>
            </a:r>
            <a:r>
              <a:rPr lang="en-US" sz="900" b="1" kern="1200">
                <a:solidFill>
                  <a:schemeClr val="tx1"/>
                </a:solidFill>
                <a:effectLst/>
                <a:latin typeface="+mn-lt"/>
                <a:ea typeface="+mn-ea"/>
                <a:cs typeface="+mn-cs"/>
              </a:rPr>
              <a:t>Publish</a:t>
            </a:r>
            <a:r>
              <a:rPr lang="en-US" sz="900" kern="1200">
                <a:solidFill>
                  <a:schemeClr val="tx1"/>
                </a:solidFill>
                <a:effectLst/>
                <a:latin typeface="+mn-lt"/>
                <a:ea typeface="+mn-ea"/>
                <a:cs typeface="+mn-cs"/>
              </a:rPr>
              <a:t> </a:t>
            </a:r>
            <a:r>
              <a:rPr lang="en-US" sz="900" b="1" kern="1200">
                <a:solidFill>
                  <a:schemeClr val="tx1"/>
                </a:solidFill>
                <a:effectLst/>
                <a:latin typeface="+mn-lt"/>
                <a:ea typeface="+mn-ea"/>
                <a:cs typeface="+mn-cs"/>
              </a:rPr>
              <a:t>Slides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vào nút </a:t>
            </a:r>
            <a:r>
              <a:rPr lang="en-US" sz="900" b="1" kern="1200">
                <a:solidFill>
                  <a:schemeClr val="tx1"/>
                </a:solidFill>
                <a:effectLst/>
                <a:latin typeface="+mn-lt"/>
                <a:ea typeface="+mn-ea"/>
                <a:cs typeface="+mn-cs"/>
              </a:rPr>
              <a:t>Publish</a:t>
            </a:r>
            <a:r>
              <a:rPr lang="en-US" sz="900" kern="1200">
                <a:solidFill>
                  <a:schemeClr val="tx1"/>
                </a:solidFill>
                <a:effectLst/>
                <a:latin typeface="+mn-lt"/>
                <a:ea typeface="+mn-ea"/>
                <a:cs typeface="+mn-cs"/>
              </a:rPr>
              <a:t> </a:t>
            </a:r>
            <a:r>
              <a:rPr lang="en-US" sz="900" b="1" kern="1200">
                <a:solidFill>
                  <a:schemeClr val="tx1"/>
                </a:solidFill>
                <a:effectLst/>
                <a:latin typeface="+mn-lt"/>
                <a:ea typeface="+mn-ea"/>
                <a:cs typeface="+mn-cs"/>
              </a:rPr>
              <a:t>Slides</a:t>
            </a:r>
            <a:r>
              <a:rPr lang="en-US" sz="900" kern="1200">
                <a:solidFill>
                  <a:schemeClr val="tx1"/>
                </a:solidFill>
                <a:effectLst/>
                <a:latin typeface="+mn-lt"/>
                <a:ea typeface="+mn-ea"/>
                <a:cs typeface="+mn-cs"/>
              </a:rPr>
              <a:t> hoặc bấm chuột phải vào slide và bấm </a:t>
            </a:r>
            <a:r>
              <a:rPr lang="en-US" sz="900" b="1" kern="1200">
                <a:solidFill>
                  <a:schemeClr val="tx1"/>
                </a:solidFill>
                <a:effectLst/>
                <a:latin typeface="+mn-lt"/>
                <a:ea typeface="+mn-ea"/>
                <a:cs typeface="+mn-cs"/>
              </a:rPr>
              <a:t>Publish Slides</a:t>
            </a:r>
            <a:r>
              <a:rPr lang="en-US" sz="900" kern="1200">
                <a:solidFill>
                  <a:schemeClr val="tx1"/>
                </a:solidFill>
                <a:effectLst/>
                <a:latin typeface="+mn-lt"/>
                <a:ea typeface="+mn-ea"/>
                <a:cs typeface="+mn-cs"/>
              </a:rPr>
              <a:t>.</a:t>
            </a:r>
          </a:p>
          <a:p>
            <a:pPr marL="171450" lvl="0" indent="-171450">
              <a:buFont typeface="Arial" panose="020B0604020202020204" pitchFamily="34" charset="0"/>
              <a:buChar char="•"/>
            </a:pPr>
            <a:r>
              <a:rPr lang="es-MX" sz="900" kern="1200">
                <a:solidFill>
                  <a:schemeClr val="tx1"/>
                </a:solidFill>
                <a:effectLst/>
                <a:latin typeface="+mn-lt"/>
                <a:ea typeface="+mn-ea"/>
                <a:cs typeface="+mn-cs"/>
              </a:rPr>
              <a:t>Trong hộp thoại </a:t>
            </a:r>
            <a:r>
              <a:rPr lang="es-MX" sz="900" b="1" kern="1200">
                <a:solidFill>
                  <a:schemeClr val="tx1"/>
                </a:solidFill>
                <a:effectLst/>
                <a:latin typeface="+mn-lt"/>
                <a:ea typeface="+mn-ea"/>
                <a:cs typeface="+mn-cs"/>
              </a:rPr>
              <a:t>Publish Slides</a:t>
            </a:r>
            <a:r>
              <a:rPr lang="es-MX" sz="900" kern="1200">
                <a:solidFill>
                  <a:schemeClr val="tx1"/>
                </a:solidFill>
                <a:effectLst/>
                <a:latin typeface="+mn-lt"/>
                <a:ea typeface="+mn-ea"/>
                <a:cs typeface="+mn-cs"/>
              </a:rPr>
              <a:t>, chọn các slide muốn xuất bản, chọn vị trí muốn xuất bản, sau đó nhấp vào nút </a:t>
            </a:r>
            <a:r>
              <a:rPr lang="es-MX" sz="900" b="1" kern="1200">
                <a:solidFill>
                  <a:schemeClr val="tx1"/>
                </a:solidFill>
                <a:effectLst/>
                <a:latin typeface="+mn-lt"/>
                <a:ea typeface="+mn-ea"/>
                <a:cs typeface="+mn-cs"/>
              </a:rPr>
              <a:t>Publish</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36</a:t>
            </a:fld>
            <a:endParaRPr lang="en-US"/>
          </a:p>
        </p:txBody>
      </p:sp>
    </p:spTree>
    <p:extLst>
      <p:ext uri="{BB962C8B-B14F-4D97-AF65-F5344CB8AC3E}">
        <p14:creationId xmlns:p14="http://schemas.microsoft.com/office/powerpoint/2010/main" val="38119786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37</a:t>
            </a:fld>
            <a:endParaRPr lang="en-US"/>
          </a:p>
        </p:txBody>
      </p:sp>
    </p:spTree>
    <p:extLst>
      <p:ext uri="{BB962C8B-B14F-4D97-AF65-F5344CB8AC3E}">
        <p14:creationId xmlns:p14="http://schemas.microsoft.com/office/powerpoint/2010/main" val="18736511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38</a:t>
            </a:fld>
            <a:endParaRPr lang="en-US"/>
          </a:p>
        </p:txBody>
      </p:sp>
    </p:spTree>
    <p:extLst>
      <p:ext uri="{BB962C8B-B14F-4D97-AF65-F5344CB8AC3E}">
        <p14:creationId xmlns:p14="http://schemas.microsoft.com/office/powerpoint/2010/main" val="6787335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39</a:t>
            </a:fld>
            <a:endParaRPr lang="en-US"/>
          </a:p>
        </p:txBody>
      </p:sp>
    </p:spTree>
    <p:extLst>
      <p:ext uri="{BB962C8B-B14F-4D97-AF65-F5344CB8AC3E}">
        <p14:creationId xmlns:p14="http://schemas.microsoft.com/office/powerpoint/2010/main" val="40006012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40</a:t>
            </a:fld>
            <a:endParaRPr lang="en-US"/>
          </a:p>
        </p:txBody>
      </p:sp>
    </p:spTree>
    <p:extLst>
      <p:ext uri="{BB962C8B-B14F-4D97-AF65-F5344CB8AC3E}">
        <p14:creationId xmlns:p14="http://schemas.microsoft.com/office/powerpoint/2010/main" val="3151123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Nén tất cả các hình ảnh trong bài trình chiếu bằng cài đặt độ phân giải mặc định:</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Chọn hình ảnh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trên Picture Tools, thẻ Format, trong nhóm Adjust, bấm </a:t>
            </a:r>
            <a:r>
              <a:rPr lang="en-US" sz="900" b="1" kern="1200">
                <a:solidFill>
                  <a:schemeClr val="tx1"/>
                </a:solidFill>
                <a:effectLst/>
                <a:latin typeface="+mn-lt"/>
                <a:ea typeface="+mn-ea"/>
                <a:cs typeface="+mn-cs"/>
              </a:rPr>
              <a:t>Compress Pictures</a:t>
            </a:r>
            <a:r>
              <a:rPr lang="en-US" sz="900" kern="1200">
                <a:solidFill>
                  <a:schemeClr val="tx1"/>
                </a:solidFill>
                <a:effectLst/>
                <a:latin typeface="+mn-lt"/>
                <a:ea typeface="+mn-ea"/>
                <a:cs typeface="+mn-cs"/>
              </a:rPr>
              <a:t>.</a:t>
            </a:r>
          </a:p>
          <a:p>
            <a:pPr lvl="0"/>
            <a:r>
              <a:rPr lang="es-MX" sz="900" b="1" kern="1200">
                <a:solidFill>
                  <a:schemeClr val="tx1"/>
                </a:solidFill>
                <a:effectLst/>
                <a:latin typeface="+mn-lt"/>
                <a:ea typeface="+mn-ea"/>
                <a:cs typeface="+mn-cs"/>
              </a:rPr>
              <a:t>Thay đổi độ phân giải của tất cả các hình ảnh trong bài trình chiếu hiện tại:</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Chọn hình ảnh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hộp thoại Compress Pictures, mục Resolution, chọn độ phân giải mong muốn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tùy chọn Compression, bấm vào hộp kiểm </a:t>
            </a:r>
            <a:r>
              <a:rPr lang="en-US" sz="900" b="1" kern="1200">
                <a:solidFill>
                  <a:schemeClr val="tx1"/>
                </a:solidFill>
                <a:effectLst/>
                <a:latin typeface="+mn-lt"/>
                <a:ea typeface="+mn-ea"/>
                <a:cs typeface="+mn-cs"/>
              </a:rPr>
              <a:t>Apply only to this picture</a:t>
            </a:r>
            <a:r>
              <a:rPr lang="en-US" sz="900" kern="1200">
                <a:solidFill>
                  <a:schemeClr val="tx1"/>
                </a:solidFill>
                <a:effectLst/>
                <a:latin typeface="+mn-lt"/>
                <a:ea typeface="+mn-ea"/>
                <a:cs typeface="+mn-cs"/>
              </a:rPr>
              <a:t> để bỏ chọn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OK</a:t>
            </a:r>
            <a:r>
              <a:rPr lang="en-US" sz="900" kern="1200">
                <a:solidFill>
                  <a:schemeClr val="tx1"/>
                </a:solidFill>
                <a:effectLst/>
                <a:latin typeface="+mn-lt"/>
                <a:ea typeface="+mn-ea"/>
                <a:cs typeface="+mn-cs"/>
              </a:rPr>
              <a:t>.</a:t>
            </a:r>
          </a:p>
          <a:p>
            <a:pPr lvl="0"/>
            <a:r>
              <a:rPr lang="es-MX" sz="900" b="1" kern="1200">
                <a:solidFill>
                  <a:schemeClr val="tx1"/>
                </a:solidFill>
                <a:effectLst/>
                <a:latin typeface="+mn-lt"/>
                <a:ea typeface="+mn-ea"/>
                <a:cs typeface="+mn-cs"/>
              </a:rPr>
              <a:t>Thay đổi độ phân giải cho ảnh được chọn:</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Trong tùy chọn Compression, bấm vào hộp kiểm </a:t>
            </a:r>
            <a:r>
              <a:rPr lang="en-US" sz="900" b="1" kern="1200">
                <a:solidFill>
                  <a:schemeClr val="tx1"/>
                </a:solidFill>
                <a:effectLst/>
                <a:latin typeface="+mn-lt"/>
                <a:ea typeface="+mn-ea"/>
                <a:cs typeface="+mn-cs"/>
              </a:rPr>
              <a:t>Apply only to this picture</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chọn độ phân giải mong muốn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OK</a:t>
            </a:r>
            <a:r>
              <a:rPr lang="en-US" sz="900" kern="1200">
                <a:solidFill>
                  <a:schemeClr val="tx1"/>
                </a:solidFill>
                <a:effectLst/>
                <a:latin typeface="+mn-lt"/>
                <a:ea typeface="+mn-ea"/>
                <a:cs typeface="+mn-cs"/>
              </a:rPr>
              <a:t>.</a:t>
            </a:r>
          </a:p>
          <a:p>
            <a:pPr lvl="0"/>
            <a:r>
              <a:rPr lang="es-MX" sz="900" b="1" kern="1200">
                <a:solidFill>
                  <a:schemeClr val="tx1"/>
                </a:solidFill>
                <a:effectLst/>
                <a:latin typeface="+mn-lt"/>
                <a:ea typeface="+mn-ea"/>
                <a:cs typeface="+mn-cs"/>
              </a:rPr>
              <a:t>Nén ảnh đã chọn bằng cài đặt độ phân giải mặc định:</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Chọn hộp kiểm </a:t>
            </a:r>
            <a:r>
              <a:rPr lang="en-US" sz="900" b="1" kern="1200">
                <a:solidFill>
                  <a:schemeClr val="tx1"/>
                </a:solidFill>
                <a:effectLst/>
                <a:latin typeface="+mn-lt"/>
                <a:ea typeface="+mn-ea"/>
                <a:cs typeface="+mn-cs"/>
              </a:rPr>
              <a:t>Apply only to this picture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OK</a:t>
            </a:r>
            <a:r>
              <a:rPr lang="en-US" sz="900" kern="1200">
                <a:solidFill>
                  <a:schemeClr val="tx1"/>
                </a:solidFill>
                <a:effectLst/>
                <a:latin typeface="+mn-lt"/>
                <a:ea typeface="+mn-ea"/>
                <a:cs typeface="+mn-cs"/>
              </a:rPr>
              <a:t>.</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a:t>
            </a:fld>
            <a:endParaRPr lang="en-US"/>
          </a:p>
        </p:txBody>
      </p:sp>
    </p:spTree>
    <p:extLst>
      <p:ext uri="{BB962C8B-B14F-4D97-AF65-F5344CB8AC3E}">
        <p14:creationId xmlns:p14="http://schemas.microsoft.com/office/powerpoint/2010/main" val="18151791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41</a:t>
            </a:fld>
            <a:endParaRPr lang="en-US"/>
          </a:p>
        </p:txBody>
      </p:sp>
    </p:spTree>
    <p:extLst>
      <p:ext uri="{BB962C8B-B14F-4D97-AF65-F5344CB8AC3E}">
        <p14:creationId xmlns:p14="http://schemas.microsoft.com/office/powerpoint/2010/main" val="9251076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42</a:t>
            </a:fld>
            <a:endParaRPr lang="en-US"/>
          </a:p>
        </p:txBody>
      </p:sp>
    </p:spTree>
    <p:extLst>
      <p:ext uri="{BB962C8B-B14F-4D97-AF65-F5344CB8AC3E}">
        <p14:creationId xmlns:p14="http://schemas.microsoft.com/office/powerpoint/2010/main" val="3382028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43</a:t>
            </a:fld>
            <a:endParaRPr lang="en-US"/>
          </a:p>
        </p:txBody>
      </p:sp>
    </p:spTree>
    <p:extLst>
      <p:ext uri="{BB962C8B-B14F-4D97-AF65-F5344CB8AC3E}">
        <p14:creationId xmlns:p14="http://schemas.microsoft.com/office/powerpoint/2010/main" val="30351985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44</a:t>
            </a:fld>
            <a:endParaRPr lang="en-US"/>
          </a:p>
        </p:txBody>
      </p:sp>
    </p:spTree>
    <p:extLst>
      <p:ext uri="{BB962C8B-B14F-4D97-AF65-F5344CB8AC3E}">
        <p14:creationId xmlns:p14="http://schemas.microsoft.com/office/powerpoint/2010/main" val="37070013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45</a:t>
            </a:fld>
            <a:endParaRPr lang="en-US"/>
          </a:p>
        </p:txBody>
      </p:sp>
    </p:spTree>
    <p:extLst>
      <p:ext uri="{BB962C8B-B14F-4D97-AF65-F5344CB8AC3E}">
        <p14:creationId xmlns:p14="http://schemas.microsoft.com/office/powerpoint/2010/main" val="39211384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46</a:t>
            </a:fld>
            <a:endParaRPr lang="en-US"/>
          </a:p>
        </p:txBody>
      </p:sp>
    </p:spTree>
    <p:extLst>
      <p:ext uri="{BB962C8B-B14F-4D97-AF65-F5344CB8AC3E}">
        <p14:creationId xmlns:p14="http://schemas.microsoft.com/office/powerpoint/2010/main" val="40511695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47</a:t>
            </a:fld>
            <a:endParaRPr lang="en-US"/>
          </a:p>
        </p:txBody>
      </p:sp>
    </p:spTree>
    <p:extLst>
      <p:ext uri="{BB962C8B-B14F-4D97-AF65-F5344CB8AC3E}">
        <p14:creationId xmlns:p14="http://schemas.microsoft.com/office/powerpoint/2010/main" val="1831377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48</a:t>
            </a:fld>
            <a:endParaRPr lang="en-US"/>
          </a:p>
        </p:txBody>
      </p:sp>
    </p:spTree>
    <p:extLst>
      <p:ext uri="{BB962C8B-B14F-4D97-AF65-F5344CB8AC3E}">
        <p14:creationId xmlns:p14="http://schemas.microsoft.com/office/powerpoint/2010/main" val="16793376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49</a:t>
            </a:fld>
            <a:endParaRPr lang="en-US"/>
          </a:p>
        </p:txBody>
      </p:sp>
    </p:spTree>
    <p:extLst>
      <p:ext uri="{BB962C8B-B14F-4D97-AF65-F5344CB8AC3E}">
        <p14:creationId xmlns:p14="http://schemas.microsoft.com/office/powerpoint/2010/main" val="9389984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50</a:t>
            </a:fld>
            <a:endParaRPr lang="en-US"/>
          </a:p>
        </p:txBody>
      </p:sp>
    </p:spTree>
    <p:extLst>
      <p:ext uri="{BB962C8B-B14F-4D97-AF65-F5344CB8AC3E}">
        <p14:creationId xmlns:p14="http://schemas.microsoft.com/office/powerpoint/2010/main" val="4269835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Xóa các khu vực bị cắt của tất cả các hình ảnh trong bài trình chiếu: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Chọn hình ảnh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trên Picture Tools, thẻ Format, nhóm Adjust, bấm </a:t>
            </a:r>
            <a:r>
              <a:rPr lang="en-US" sz="900" b="1" kern="1200">
                <a:solidFill>
                  <a:schemeClr val="tx1"/>
                </a:solidFill>
                <a:effectLst/>
                <a:latin typeface="+mn-lt"/>
                <a:ea typeface="+mn-ea"/>
                <a:cs typeface="+mn-cs"/>
              </a:rPr>
              <a:t>Compress Pictures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hộp thoại Compress Pictures, phần Compression Options, chọn hộp kiểm </a:t>
            </a:r>
            <a:r>
              <a:rPr lang="en-US" sz="900" b="1" kern="1200">
                <a:solidFill>
                  <a:schemeClr val="tx1"/>
                </a:solidFill>
                <a:effectLst/>
                <a:latin typeface="+mn-lt"/>
                <a:ea typeface="+mn-ea"/>
                <a:cs typeface="+mn-cs"/>
              </a:rPr>
              <a:t>Delete cropped areas of pictures</a:t>
            </a:r>
            <a:r>
              <a:rPr lang="en-US" sz="900" kern="1200">
                <a:solidFill>
                  <a:schemeClr val="tx1"/>
                </a:solidFill>
                <a:effectLst/>
                <a:latin typeface="+mn-lt"/>
                <a:ea typeface="+mn-ea"/>
                <a:cs typeface="+mn-cs"/>
              </a:rPr>
              <a:t>.</a:t>
            </a:r>
          </a:p>
          <a:p>
            <a:pPr lvl="0"/>
            <a:r>
              <a:rPr lang="es-MX" sz="900" b="1" kern="1200">
                <a:solidFill>
                  <a:schemeClr val="tx1"/>
                </a:solidFill>
                <a:effectLst/>
                <a:latin typeface="+mn-lt"/>
                <a:ea typeface="+mn-ea"/>
                <a:cs typeface="+mn-cs"/>
              </a:rPr>
              <a:t>Xóa các khu vực bị cắt khỏi khỏi hình ảnh được chọn:</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Chọn hình ảnh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trên Picture Tools, thẻ Format, nhóm Adjust, bấm </a:t>
            </a:r>
            <a:r>
              <a:rPr lang="en-US" sz="900" b="1" kern="1200">
                <a:solidFill>
                  <a:schemeClr val="tx1"/>
                </a:solidFill>
                <a:effectLst/>
                <a:latin typeface="+mn-lt"/>
                <a:ea typeface="+mn-ea"/>
                <a:cs typeface="+mn-cs"/>
              </a:rPr>
              <a:t>Compress Pictures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trong hộp thoại Compress Pictures, phần Compression Options, chọn hộp kiểm </a:t>
            </a:r>
            <a:r>
              <a:rPr lang="en-US" sz="900" b="1" kern="1200">
                <a:solidFill>
                  <a:schemeClr val="tx1"/>
                </a:solidFill>
                <a:effectLst/>
                <a:latin typeface="+mn-lt"/>
                <a:ea typeface="+mn-ea"/>
                <a:cs typeface="+mn-cs"/>
              </a:rPr>
              <a:t>Delete cropped areas of pictures</a:t>
            </a:r>
            <a:r>
              <a:rPr lang="en-US" sz="900" kern="1200">
                <a:solidFill>
                  <a:schemeClr val="tx1"/>
                </a:solidFill>
                <a:effectLst/>
                <a:latin typeface="+mn-lt"/>
                <a:ea typeface="+mn-ea"/>
                <a:cs typeface="+mn-cs"/>
              </a:rPr>
              <a:t> và hộp kiểm </a:t>
            </a:r>
            <a:r>
              <a:rPr lang="en-US" sz="900" b="1" kern="1200">
                <a:solidFill>
                  <a:schemeClr val="tx1"/>
                </a:solidFill>
                <a:effectLst/>
                <a:latin typeface="+mn-lt"/>
                <a:ea typeface="+mn-ea"/>
                <a:cs typeface="+mn-cs"/>
              </a:rPr>
              <a:t>Apply only to this picture</a:t>
            </a:r>
            <a:r>
              <a:rPr lang="en-US" sz="900" kern="1200">
                <a:solidFill>
                  <a:schemeClr val="tx1"/>
                </a:solidFill>
                <a:effectLst/>
                <a:latin typeface="+mn-lt"/>
                <a:ea typeface="+mn-ea"/>
                <a:cs typeface="+mn-cs"/>
              </a:rPr>
              <a:t>.</a:t>
            </a:r>
          </a:p>
          <a:p>
            <a:pPr marL="171450" indent="-171450">
              <a:buFont typeface="Arial" panose="020B0604020202020204" pitchFamily="34" charset="0"/>
              <a:buChar char="•"/>
            </a:pPr>
            <a:r>
              <a:rPr lang="en-US" sz="900" kern="1200">
                <a:solidFill>
                  <a:schemeClr val="tx1"/>
                </a:solidFill>
                <a:effectLst/>
                <a:latin typeface="+mn-lt"/>
                <a:ea typeface="+mn-ea"/>
                <a:cs typeface="+mn-cs"/>
              </a:rPr>
              <a:t>Nếu ảnh được chỉnh sửa áp dụng hiệu ứng nghệ thuật hoặc thay đổi độ sáng, PowerPoint sẽ lưu trữ thông tin cần thiết để phục hồi lại ảnh gốc. Bạn có thể giảm kích thước tập tin ảnh bằng cách xóa các thông tin này, nhưng khi đó Powerpoint sẽ yêu cầu phải xác nhận lại ảnh gốc nếu muốn hoàn tác các thay đổi.</a:t>
            </a:r>
          </a:p>
          <a:p>
            <a:pPr lvl="0"/>
            <a:r>
              <a:rPr lang="es-MX" sz="900" b="1" kern="1200">
                <a:solidFill>
                  <a:schemeClr val="tx1"/>
                </a:solidFill>
                <a:effectLst/>
                <a:latin typeface="+mn-lt"/>
                <a:ea typeface="+mn-ea"/>
                <a:cs typeface="+mn-cs"/>
              </a:rPr>
              <a:t>Xóa tất cả dữ liệu chỉnh sửa ảnh:</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Trong hộp thoại PowerPoint, Options; thẻ Advanced, phần Size and Quality, bấm để chọn hộp kiểm </a:t>
            </a:r>
            <a:r>
              <a:rPr lang="en-US" sz="900" b="1" kern="1200">
                <a:solidFill>
                  <a:schemeClr val="tx1"/>
                </a:solidFill>
                <a:effectLst/>
                <a:latin typeface="+mn-lt"/>
                <a:ea typeface="+mn-ea"/>
                <a:cs typeface="+mn-cs"/>
              </a:rPr>
              <a:t>Discard editing data</a:t>
            </a:r>
            <a:r>
              <a:rPr lang="en-US" sz="900" kern="1200">
                <a:solidFill>
                  <a:schemeClr val="tx1"/>
                </a:solidFill>
                <a:effectLst/>
                <a:latin typeface="+mn-lt"/>
                <a:ea typeface="+mn-ea"/>
                <a:cs typeface="+mn-cs"/>
              </a:rPr>
              <a:t>. Nếu có bài trình chiếu đang mở, có thể cần phải chọn tập tin áp dụng từ menu bên phải của tiêu đề phần Image Size and Quality.</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6</a:t>
            </a:fld>
            <a:endParaRPr lang="en-US"/>
          </a:p>
        </p:txBody>
      </p:sp>
    </p:spTree>
    <p:extLst>
      <p:ext uri="{BB962C8B-B14F-4D97-AF65-F5344CB8AC3E}">
        <p14:creationId xmlns:p14="http://schemas.microsoft.com/office/powerpoint/2010/main" val="7471890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51</a:t>
            </a:fld>
            <a:endParaRPr lang="en-US"/>
          </a:p>
        </p:txBody>
      </p:sp>
    </p:spTree>
    <p:extLst>
      <p:ext uri="{BB962C8B-B14F-4D97-AF65-F5344CB8AC3E}">
        <p14:creationId xmlns:p14="http://schemas.microsoft.com/office/powerpoint/2010/main" val="41824998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9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52</a:t>
            </a:fld>
            <a:endParaRPr lang="en-US"/>
          </a:p>
        </p:txBody>
      </p:sp>
    </p:spTree>
    <p:extLst>
      <p:ext uri="{BB962C8B-B14F-4D97-AF65-F5344CB8AC3E}">
        <p14:creationId xmlns:p14="http://schemas.microsoft.com/office/powerpoint/2010/main" val="3411711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7</a:t>
            </a:fld>
            <a:endParaRPr lang="en-US"/>
          </a:p>
        </p:txBody>
      </p:sp>
    </p:spTree>
    <p:extLst>
      <p:ext uri="{BB962C8B-B14F-4D97-AF65-F5344CB8AC3E}">
        <p14:creationId xmlns:p14="http://schemas.microsoft.com/office/powerpoint/2010/main" val="204395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Chạy trình kiểm tra tài liệu:</a:t>
            </a:r>
            <a:endParaRPr lang="en-US" sz="9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900" kern="1200">
                <a:solidFill>
                  <a:schemeClr val="tx1"/>
                </a:solidFill>
                <a:effectLst/>
                <a:latin typeface="+mn-lt"/>
                <a:ea typeface="+mn-ea"/>
                <a:cs typeface="+mn-cs"/>
              </a:rPr>
              <a:t>Chọn thẻ File, phần Info, bấm </a:t>
            </a:r>
            <a:r>
              <a:rPr lang="en-US" sz="900" b="1" kern="1200">
                <a:solidFill>
                  <a:schemeClr val="tx1"/>
                </a:solidFill>
                <a:effectLst/>
                <a:latin typeface="+mn-lt"/>
                <a:ea typeface="+mn-ea"/>
                <a:cs typeface="+mn-cs"/>
              </a:rPr>
              <a:t>Check for Issues</a:t>
            </a:r>
            <a:r>
              <a:rPr lang="en-US" sz="900" kern="1200">
                <a:solidFill>
                  <a:schemeClr val="tx1"/>
                </a:solidFill>
                <a:effectLst/>
                <a:latin typeface="+mn-lt"/>
                <a:ea typeface="+mn-ea"/>
                <a:cs typeface="+mn-cs"/>
              </a:rPr>
              <a:t> </a:t>
            </a:r>
            <a:r>
              <a:rPr lang="en-US" sz="900" kern="1200">
                <a:solidFill>
                  <a:schemeClr val="tx1"/>
                </a:solidFill>
                <a:effectLst/>
                <a:latin typeface="+mn-lt"/>
                <a:ea typeface="+mn-ea"/>
                <a:cs typeface="+mn-cs"/>
                <a:sym typeface="Wingdings" panose="05000000000000000000" pitchFamily="2" charset="2"/>
              </a:rPr>
              <a:t></a:t>
            </a:r>
            <a:r>
              <a:rPr lang="en-US"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Inspect Document</a:t>
            </a:r>
            <a:r>
              <a:rPr lang="en-US" sz="900" kern="1200">
                <a:solidFill>
                  <a:schemeClr val="tx1"/>
                </a:solidFill>
                <a:effectLst/>
                <a:latin typeface="+mn-lt"/>
                <a:ea typeface="+mn-ea"/>
                <a:cs typeface="+mn-cs"/>
              </a:rPr>
              <a:t>.</a:t>
            </a:r>
          </a:p>
          <a:p>
            <a:pPr marL="342900" lvl="1" indent="0">
              <a:buFont typeface="Arial" panose="020B0604020202020204" pitchFamily="34" charset="0"/>
              <a:buNone/>
            </a:pPr>
            <a:r>
              <a:rPr lang="es-MX" sz="900" kern="1200">
                <a:solidFill>
                  <a:schemeClr val="tx1"/>
                </a:solidFill>
                <a:effectLst/>
                <a:latin typeface="+mn-lt"/>
                <a:ea typeface="+mn-ea"/>
                <a:cs typeface="+mn-cs"/>
              </a:rPr>
              <a:t>PowerPoint sẽ nhắc lưu bài trình chiếu trước khi tiếp tục. Khi xóa thông tin bằng công cụ Inspect Document, có thể không thể khôi phục thông tin đó; vì vậy nên tạo một bản sao của tập tin gốc trước khi thao tác.</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Trong hộp thoại </a:t>
            </a:r>
            <a:r>
              <a:rPr lang="en-US" sz="900" kern="1200">
                <a:solidFill>
                  <a:schemeClr val="tx1"/>
                </a:solidFill>
                <a:effectLst/>
                <a:latin typeface="+mn-lt"/>
                <a:ea typeface="+mn-ea"/>
                <a:cs typeface="+mn-cs"/>
              </a:rPr>
              <a:t>Document Inspect</a:t>
            </a:r>
            <a:r>
              <a:rPr lang="es-MX" sz="900" kern="1200">
                <a:solidFill>
                  <a:schemeClr val="tx1"/>
                </a:solidFill>
                <a:effectLst/>
                <a:latin typeface="+mn-lt"/>
                <a:ea typeface="+mn-ea"/>
                <a:cs typeface="+mn-cs"/>
              </a:rPr>
              <a:t>, chọn hộp kiểm loại nội dung ẩn mà muốn kiểm tra </a:t>
            </a:r>
            <a:r>
              <a:rPr lang="es-MX" sz="900" kern="1200">
                <a:solidFill>
                  <a:schemeClr val="tx1"/>
                </a:solidFill>
                <a:effectLst/>
                <a:latin typeface="+mn-lt"/>
                <a:ea typeface="+mn-ea"/>
                <a:cs typeface="+mn-cs"/>
                <a:sym typeface="Wingdings" panose="05000000000000000000" pitchFamily="2" charset="2"/>
              </a:rPr>
              <a:t></a:t>
            </a:r>
            <a:r>
              <a:rPr lang="es-MX" sz="900" kern="1200">
                <a:solidFill>
                  <a:schemeClr val="tx1"/>
                </a:solidFill>
                <a:effectLst/>
                <a:latin typeface="+mn-lt"/>
                <a:ea typeface="+mn-ea"/>
                <a:cs typeface="+mn-cs"/>
              </a:rPr>
              <a:t> bấm </a:t>
            </a:r>
            <a:r>
              <a:rPr lang="en-US" sz="900" b="1" kern="1200">
                <a:solidFill>
                  <a:schemeClr val="tx1"/>
                </a:solidFill>
                <a:effectLst/>
                <a:latin typeface="+mn-lt"/>
                <a:ea typeface="+mn-ea"/>
                <a:cs typeface="+mn-cs"/>
              </a:rPr>
              <a:t>Inspect</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342900" lvl="1" indent="0">
              <a:buFont typeface="Arial" panose="020B0604020202020204" pitchFamily="34" charset="0"/>
              <a:buNone/>
            </a:pPr>
            <a:r>
              <a:rPr lang="es-MX" sz="900" kern="1200">
                <a:solidFill>
                  <a:schemeClr val="tx1"/>
                </a:solidFill>
                <a:effectLst/>
                <a:latin typeface="+mn-lt"/>
                <a:ea typeface="+mn-ea"/>
                <a:cs typeface="+mn-cs"/>
              </a:rPr>
              <a:t>Xem lại kết quả kiểm tra trong hộp thoại </a:t>
            </a:r>
            <a:r>
              <a:rPr lang="en-US" sz="900" kern="1200">
                <a:solidFill>
                  <a:schemeClr val="tx1"/>
                </a:solidFill>
                <a:effectLst/>
                <a:latin typeface="+mn-lt"/>
                <a:ea typeface="+mn-ea"/>
                <a:cs typeface="+mn-cs"/>
              </a:rPr>
              <a:t>Document Inspect</a:t>
            </a:r>
            <a:r>
              <a:rPr lang="es-MX" sz="900" kern="1200">
                <a:solidFill>
                  <a:schemeClr val="tx1"/>
                </a:solidFill>
                <a:effectLst/>
                <a:latin typeface="+mn-lt"/>
                <a:ea typeface="+mn-ea"/>
                <a:cs typeface="+mn-cs"/>
              </a:rPr>
              <a:t>.</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Bấm vào nút </a:t>
            </a:r>
            <a:r>
              <a:rPr lang="es-MX" sz="900" b="1" kern="1200">
                <a:solidFill>
                  <a:schemeClr val="tx1"/>
                </a:solidFill>
                <a:effectLst/>
                <a:latin typeface="+mn-lt"/>
                <a:ea typeface="+mn-ea"/>
                <a:cs typeface="+mn-cs"/>
              </a:rPr>
              <a:t>Remove All</a:t>
            </a:r>
            <a:r>
              <a:rPr lang="es-MX" sz="900" kern="1200">
                <a:solidFill>
                  <a:schemeClr val="tx1"/>
                </a:solidFill>
                <a:effectLst/>
                <a:latin typeface="+mn-lt"/>
                <a:ea typeface="+mn-ea"/>
                <a:cs typeface="+mn-cs"/>
              </a:rPr>
              <a:t> cho các loại nội dung ẩn muốn xóa khỏi tài liệu.</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sz="900" kern="1200">
                <a:solidFill>
                  <a:schemeClr val="tx1"/>
                </a:solidFill>
                <a:effectLst/>
                <a:latin typeface="+mn-lt"/>
                <a:ea typeface="+mn-ea"/>
                <a:cs typeface="+mn-cs"/>
              </a:rPr>
              <a:t>Sau đó, có thể nhấp vào </a:t>
            </a:r>
            <a:r>
              <a:rPr lang="es-MX" sz="900" b="1" kern="1200">
                <a:solidFill>
                  <a:schemeClr val="tx1"/>
                </a:solidFill>
                <a:effectLst/>
                <a:latin typeface="+mn-lt"/>
                <a:ea typeface="+mn-ea"/>
                <a:cs typeface="+mn-cs"/>
              </a:rPr>
              <a:t>Reinspect</a:t>
            </a:r>
            <a:r>
              <a:rPr lang="es-MX" sz="900" kern="1200">
                <a:solidFill>
                  <a:schemeClr val="tx1"/>
                </a:solidFill>
                <a:effectLst/>
                <a:latin typeface="+mn-lt"/>
                <a:ea typeface="+mn-ea"/>
                <a:cs typeface="+mn-cs"/>
              </a:rPr>
              <a:t> để kiểm tra lại tài liệu hoặc bấm </a:t>
            </a:r>
            <a:r>
              <a:rPr lang="es-MX" sz="900" b="1" kern="1200">
                <a:solidFill>
                  <a:schemeClr val="tx1"/>
                </a:solidFill>
                <a:effectLst/>
                <a:latin typeface="+mn-lt"/>
                <a:ea typeface="+mn-ea"/>
                <a:cs typeface="+mn-cs"/>
              </a:rPr>
              <a:t>Close</a:t>
            </a:r>
            <a:r>
              <a:rPr lang="es-MX" sz="900" kern="1200">
                <a:solidFill>
                  <a:schemeClr val="tx1"/>
                </a:solidFill>
                <a:effectLst/>
                <a:latin typeface="+mn-lt"/>
                <a:ea typeface="+mn-ea"/>
                <a:cs typeface="+mn-cs"/>
              </a:rPr>
              <a:t> để thoát khỏi hộp thoại Document Inspect.</a:t>
            </a:r>
            <a:endParaRPr lang="en-US" sz="900" kern="1200">
              <a:solidFill>
                <a:schemeClr val="tx1"/>
              </a:solidFill>
              <a:effectLst/>
              <a:latin typeface="+mn-lt"/>
              <a:ea typeface="+mn-ea"/>
              <a:cs typeface="+mn-cs"/>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1788714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b="1"/>
              <a:t>Đặt mật khẩu cần lưu ý những vấn đề sau:</a:t>
            </a:r>
            <a:endParaRPr lang="en-US" b="1"/>
          </a:p>
          <a:p>
            <a:pPr marL="171450" lvl="0" indent="-171450">
              <a:buFont typeface="Arial" panose="020B0604020202020204" pitchFamily="34" charset="0"/>
              <a:buChar char="•"/>
            </a:pPr>
            <a:r>
              <a:rPr lang="es-MX"/>
              <a:t>Chọn mật khẩu phù hợp logic với bài trình chiếu nhưng không quá dễ để suy đoán ra.</a:t>
            </a:r>
            <a:endParaRPr lang="en-US"/>
          </a:p>
          <a:p>
            <a:pPr marL="171450" lvl="0" indent="-171450">
              <a:buFont typeface="Arial" panose="020B0604020202020204" pitchFamily="34" charset="0"/>
              <a:buChar char="•"/>
            </a:pPr>
            <a:r>
              <a:rPr lang="es-MX"/>
              <a:t>Chọn mật khẩu gồm tám ký tự trở lên bao gồm hỗn hợp chữ cái in hoa và chữ thường, ký hiệu và số </a:t>
            </a:r>
            <a:r>
              <a:rPr lang="es-MX" i="1"/>
              <a:t>(ví dụ: Jan11nk-3).</a:t>
            </a:r>
            <a:endParaRPr lang="en-US"/>
          </a:p>
          <a:p>
            <a:pPr marL="171450" lvl="0" indent="-171450">
              <a:buFont typeface="Arial" panose="020B0604020202020204" pitchFamily="34" charset="0"/>
              <a:buChar char="•"/>
            </a:pPr>
            <a:r>
              <a:rPr lang="es-MX"/>
              <a:t>Không sử dụng tên của chính bạn hoặc của gia đình, vật nuôi hoặc bạn bè, vì khi ai đó muốn truy cập tập tin của bạn có thể sẽ thử các tùy chọn này trước.</a:t>
            </a:r>
            <a:endParaRPr lang="en-US"/>
          </a:p>
          <a:p>
            <a:pPr marL="171450" lvl="0" indent="-171450">
              <a:buFont typeface="Arial" panose="020B0604020202020204" pitchFamily="34" charset="0"/>
              <a:buChar char="•"/>
            </a:pPr>
            <a:r>
              <a:rPr lang="es-MX"/>
              <a:t>Nếu đặt mật khẩu trên nhiều tập tin, hãy chọn ba đến năm mật khẩu và thay thế giữa các mật khẩu này; điều này có thể giúp dễ nhớ mật khẩu nào cần thử trong trường hợp bạn quên mật khẩu nào được đính kèm với tập tin nào.</a:t>
            </a:r>
            <a:endParaRPr lang="en-US"/>
          </a:p>
          <a:p>
            <a:pPr marL="171450" lvl="0" indent="-171450">
              <a:buFont typeface="Arial" panose="020B0604020202020204" pitchFamily="34" charset="0"/>
              <a:buChar char="•"/>
            </a:pPr>
            <a:r>
              <a:rPr lang="es-MX"/>
              <a:t>Thỉnh thoảng thay đổi mật khẩu.</a:t>
            </a:r>
            <a:endParaRPr lang="en-US"/>
          </a:p>
          <a:p>
            <a:pPr marL="171450" lvl="0" indent="-171450">
              <a:buFont typeface="Arial" panose="020B0604020202020204" pitchFamily="34" charset="0"/>
              <a:buChar char="•"/>
            </a:pPr>
            <a:r>
              <a:rPr lang="es-MX"/>
              <a:t>Hãy cẩn thận khi giao tiếp mật khẩu với người khác.</a:t>
            </a:r>
            <a:endParaRPr lang="en-US"/>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9</a:t>
            </a:fld>
            <a:endParaRPr lang="en-US"/>
          </a:p>
        </p:txBody>
      </p:sp>
    </p:spTree>
    <p:extLst>
      <p:ext uri="{BB962C8B-B14F-4D97-AF65-F5344CB8AC3E}">
        <p14:creationId xmlns:p14="http://schemas.microsoft.com/office/powerpoint/2010/main" val="31701419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s-MX" sz="900" b="1" kern="1200">
                <a:solidFill>
                  <a:schemeClr val="tx1"/>
                </a:solidFill>
                <a:effectLst/>
                <a:latin typeface="+mn-lt"/>
                <a:ea typeface="+mn-ea"/>
                <a:cs typeface="+mn-cs"/>
              </a:rPr>
              <a:t>Để ngăn người không được phép mở bản trình bày, thêm mật khẩu như sau:</a:t>
            </a:r>
            <a:endParaRPr lang="en-US" sz="900" b="1" kern="1200">
              <a:solidFill>
                <a:schemeClr val="tx1"/>
              </a:solidFill>
              <a:effectLst/>
              <a:latin typeface="+mn-lt"/>
              <a:ea typeface="+mn-ea"/>
              <a:cs typeface="+mn-cs"/>
            </a:endParaRPr>
          </a:p>
          <a:p>
            <a:pPr lvl="0"/>
            <a:r>
              <a:rPr lang="es-MX" sz="900" kern="1200">
                <a:solidFill>
                  <a:schemeClr val="tx1"/>
                </a:solidFill>
                <a:effectLst/>
                <a:latin typeface="+mn-lt"/>
                <a:ea typeface="+mn-ea"/>
                <a:cs typeface="+mn-cs"/>
              </a:rPr>
              <a:t>Cách 1:</a:t>
            </a:r>
            <a:endParaRPr lang="en-US" sz="900" kern="1200">
              <a:solidFill>
                <a:schemeClr val="tx1"/>
              </a:solidFill>
              <a:effectLst/>
              <a:latin typeface="+mn-lt"/>
              <a:ea typeface="+mn-ea"/>
              <a:cs typeface="+mn-cs"/>
            </a:endParaRPr>
          </a:p>
          <a:p>
            <a:pPr marL="171450" lvl="0" indent="-171450">
              <a:buFont typeface="Arial" panose="020B0604020202020204" pitchFamily="34" charset="0"/>
              <a:buChar char="•"/>
            </a:pPr>
            <a:r>
              <a:rPr lang="es-MX">
                <a:effectLst/>
              </a:rPr>
              <a:t>Trên thẻ File, trong phần Info, bấm </a:t>
            </a:r>
            <a:r>
              <a:rPr lang="en-US" b="1">
                <a:effectLst/>
              </a:rPr>
              <a:t>Protect Presentation</a:t>
            </a:r>
            <a:r>
              <a:rPr lang="es-MX">
                <a:effectLst/>
              </a:rPr>
              <a:t>.</a:t>
            </a:r>
            <a:endParaRPr lang="en-US">
              <a:effectLst/>
            </a:endParaRPr>
          </a:p>
          <a:p>
            <a:pPr marL="171450" lvl="0" indent="-171450">
              <a:buFont typeface="Arial" panose="020B0604020202020204" pitchFamily="34" charset="0"/>
              <a:buChar char="•"/>
            </a:pPr>
            <a:r>
              <a:rPr lang="es-MX">
                <a:effectLst/>
              </a:rPr>
              <a:t>Nhấp vào </a:t>
            </a:r>
            <a:r>
              <a:rPr lang="en-US" b="1">
                <a:effectLst/>
              </a:rPr>
              <a:t>Encrypt with Password</a:t>
            </a:r>
            <a:r>
              <a:rPr lang="es-MX">
                <a:effectLst/>
              </a:rPr>
              <a:t>.</a:t>
            </a:r>
            <a:endParaRPr lang="en-US">
              <a:effectLst/>
            </a:endParaRPr>
          </a:p>
          <a:p>
            <a:pPr marL="171450" lvl="0" indent="-171450">
              <a:buFont typeface="Arial" panose="020B0604020202020204" pitchFamily="34" charset="0"/>
              <a:buChar char="•"/>
            </a:pPr>
            <a:r>
              <a:rPr lang="es-MX">
                <a:effectLst/>
              </a:rPr>
              <a:t>Nhập mật khẩu vào hộp Password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s-MX" b="1">
                <a:effectLst/>
              </a:rPr>
              <a:t>OK</a:t>
            </a:r>
            <a:r>
              <a:rPr lang="es-MX">
                <a:effectLst/>
              </a:rPr>
              <a:t>.</a:t>
            </a:r>
            <a:endParaRPr lang="en-US">
              <a:effectLst/>
            </a:endParaRPr>
          </a:p>
          <a:p>
            <a:pPr marL="171450" lvl="0" indent="-171450">
              <a:buFont typeface="Arial" panose="020B0604020202020204" pitchFamily="34" charset="0"/>
              <a:buChar char="•"/>
            </a:pPr>
            <a:r>
              <a:rPr lang="es-MX">
                <a:effectLst/>
              </a:rPr>
              <a:t>Trong hộp thoại </a:t>
            </a:r>
            <a:r>
              <a:rPr lang="en-US">
                <a:effectLst/>
              </a:rPr>
              <a:t>Confirm Password</a:t>
            </a:r>
            <a:r>
              <a:rPr lang="es-MX">
                <a:effectLst/>
              </a:rPr>
              <a:t>, nhập lại mật khẩu </a:t>
            </a:r>
            <a:r>
              <a:rPr lang="es-MX" sz="900" kern="1200">
                <a:solidFill>
                  <a:schemeClr val="tx1"/>
                </a:solidFill>
                <a:effectLst/>
                <a:latin typeface="+mn-lt"/>
                <a:ea typeface="+mn-ea"/>
                <a:cs typeface="+mn-cs"/>
                <a:sym typeface="Wingdings" panose="05000000000000000000" pitchFamily="2" charset="2"/>
              </a:rPr>
              <a:t></a:t>
            </a:r>
            <a:r>
              <a:rPr lang="es-MX">
                <a:effectLst/>
              </a:rPr>
              <a:t> bấm </a:t>
            </a:r>
            <a:r>
              <a:rPr lang="es-MX" b="1">
                <a:effectLst/>
              </a:rPr>
              <a:t>OK</a:t>
            </a:r>
            <a:r>
              <a:rPr lang="es-MX">
                <a:effectLst/>
              </a:rPr>
              <a:t>.</a:t>
            </a:r>
            <a:endParaRPr lang="en-US">
              <a:effectLst/>
            </a:endParaRPr>
          </a:p>
          <a:p>
            <a:pPr marL="171450" lvl="0" indent="-171450">
              <a:buFont typeface="Arial" panose="020B0604020202020204" pitchFamily="34" charset="0"/>
              <a:buChar char="•"/>
            </a:pPr>
            <a:r>
              <a:rPr lang="es-MX">
                <a:effectLst/>
              </a:rPr>
              <a:t>Hộp Protect Presentation thay đổi màu sắc và hiển thị thông báo cần mật khẩu để mở tập tin</a:t>
            </a:r>
            <a:endParaRPr lang="en-US">
              <a:effectLst/>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10</a:t>
            </a:fld>
            <a:endParaRPr lang="en-US"/>
          </a:p>
        </p:txBody>
      </p:sp>
    </p:spTree>
    <p:extLst>
      <p:ext uri="{BB962C8B-B14F-4D97-AF65-F5344CB8AC3E}">
        <p14:creationId xmlns:p14="http://schemas.microsoft.com/office/powerpoint/2010/main" val="30177082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3666938D-6E01-40AE-BE27-E7323976FC9E}" type="datetime1">
              <a:rPr lang="en-US" smtClean="0"/>
              <a:t>9/14/2019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Word 2016 - IIG Vietnam</a:t>
            </a:r>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F4426846-B55B-4708-B74B-A8C90A649460}" type="datetime1">
              <a:rPr lang="en-US" smtClean="0"/>
              <a:t>9/14/2019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Word 2016 - IIG Vietnam</a:t>
            </a:r>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881C5E52-AF91-40F7-AB2B-E9960B7F9F7A}" type="datetime1">
              <a:rPr lang="en-US" smtClean="0"/>
              <a:t>9/14/2019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Word 2016 - IIG Vietnam</a:t>
            </a:r>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73AA8688-6716-4908-A045-4A4F76776BC0}" type="datetime1">
              <a:rPr lang="en-US" smtClean="0"/>
              <a:t>9/14/2019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Word 2016 - IIG Vietnam</a:t>
            </a:r>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EA97CFD-68A7-44BD-868F-BAE91B4CD83F}" type="datetime1">
              <a:rPr lang="en-US" smtClean="0"/>
              <a:t>9/14/2019</a:t>
            </a:fld>
            <a:endParaRPr lang="en-US"/>
          </a:p>
        </p:txBody>
      </p:sp>
      <p:sp>
        <p:nvSpPr>
          <p:cNvPr id="5" name="Footer Placeholder 4"/>
          <p:cNvSpPr>
            <a:spLocks noGrp="1"/>
          </p:cNvSpPr>
          <p:nvPr>
            <p:ph type="ftr" sz="quarter" idx="11"/>
          </p:nvPr>
        </p:nvSpPr>
        <p:spPr/>
        <p:txBody>
          <a:bodyPr/>
          <a:lstStyle/>
          <a:p>
            <a:r>
              <a:rPr lang="en-US"/>
              <a:t>MOS Word 2016 - IIG Vietnam</a:t>
            </a:r>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73AA8688-6716-4908-A045-4A4F76776BC0}" type="datetime1">
              <a:rPr lang="en-US" smtClean="0"/>
              <a:t>9/14/2019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Word 2016 - IIG Vietnam</a:t>
            </a:r>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9" r:id="rId6"/>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ustomXml" Target="../ink/ink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28.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 Id="rId9" Type="http://schemas.openxmlformats.org/officeDocument/2006/relationships/image" Target="../media/image39.png"/></Relationships>
</file>

<file path=ppt/slides/_rels/slide2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 Id="rId9" Type="http://schemas.openxmlformats.org/officeDocument/2006/relationships/image" Target="../media/image48.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53.png"/><Relationship Id="rId4" Type="http://schemas.openxmlformats.org/officeDocument/2006/relationships/image" Target="../media/image52.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2536" y="1293415"/>
            <a:ext cx="6731867" cy="1232342"/>
          </a:xfrm>
        </p:spPr>
        <p:txBody>
          <a:bodyPr anchor="ctr">
            <a:normAutofit/>
          </a:bodyPr>
          <a:lstStyle/>
          <a:p>
            <a:r>
              <a:rPr lang="en-US"/>
              <a:t>MOS POWERPOINT 2016</a:t>
            </a:r>
            <a:br>
              <a:rPr lang="en-US" dirty="0"/>
            </a:br>
            <a:r>
              <a:rPr lang="en-US" sz="3200" err="1"/>
              <a:t>Bài</a:t>
            </a:r>
            <a:r>
              <a:rPr lang="en-US" sz="3200"/>
              <a:t> 8: CHIA SẺ BÀI TRÌNH CHIẾU</a:t>
            </a:r>
            <a:endParaRPr lang="en-US" sz="3200" dirty="0"/>
          </a:p>
        </p:txBody>
      </p:sp>
      <p:sp>
        <p:nvSpPr>
          <p:cNvPr id="3" name="Subtitle 2"/>
          <p:cNvSpPr>
            <a:spLocks noGrp="1"/>
          </p:cNvSpPr>
          <p:nvPr>
            <p:ph type="subTitle" idx="1"/>
          </p:nvPr>
        </p:nvSpPr>
        <p:spPr/>
        <p:txBody>
          <a:bodyPr anchor="b"/>
          <a:lstStyle/>
          <a:p>
            <a:pPr algn="l"/>
            <a:r>
              <a:rPr lang="en-US" dirty="0"/>
              <a:t>Created by: IIG Vietnam</a:t>
            </a:r>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CE257C68-135C-47B8-944C-74A7A179A5EA}"/>
                  </a:ext>
                </a:extLst>
              </p14:cNvPr>
              <p14:cNvContentPartPr/>
              <p14:nvPr/>
            </p14:nvContentPartPr>
            <p14:xfrm>
              <a:off x="10678131" y="1564792"/>
              <a:ext cx="360" cy="360"/>
            </p14:xfrm>
          </p:contentPart>
        </mc:Choice>
        <mc:Fallback xmlns="">
          <p:pic>
            <p:nvPicPr>
              <p:cNvPr id="5" name="Ink 4">
                <a:extLst>
                  <a:ext uri="{FF2B5EF4-FFF2-40B4-BE49-F238E27FC236}">
                    <a16:creationId xmlns:a16="http://schemas.microsoft.com/office/drawing/2014/main" id="{CE257C68-135C-47B8-944C-74A7A179A5EA}"/>
                  </a:ext>
                </a:extLst>
              </p:cNvPr>
              <p:cNvPicPr/>
              <p:nvPr/>
            </p:nvPicPr>
            <p:blipFill>
              <a:blip r:embed="rId4"/>
              <a:stretch>
                <a:fillRect/>
              </a:stretch>
            </p:blipFill>
            <p:spPr>
              <a:xfrm>
                <a:off x="10669131" y="155579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82C42EB3-9084-4908-964C-ADE5B569D750}"/>
                  </a:ext>
                </a:extLst>
              </p14:cNvPr>
              <p14:cNvContentPartPr/>
              <p14:nvPr/>
            </p14:nvContentPartPr>
            <p14:xfrm>
              <a:off x="5873571" y="2959792"/>
              <a:ext cx="360" cy="360"/>
            </p14:xfrm>
          </p:contentPart>
        </mc:Choice>
        <mc:Fallback xmlns="">
          <p:pic>
            <p:nvPicPr>
              <p:cNvPr id="7" name="Ink 6">
                <a:extLst>
                  <a:ext uri="{FF2B5EF4-FFF2-40B4-BE49-F238E27FC236}">
                    <a16:creationId xmlns:a16="http://schemas.microsoft.com/office/drawing/2014/main" id="{82C42EB3-9084-4908-964C-ADE5B569D750}"/>
                  </a:ext>
                </a:extLst>
              </p:cNvPr>
              <p:cNvPicPr/>
              <p:nvPr/>
            </p:nvPicPr>
            <p:blipFill>
              <a:blip r:embed="rId4"/>
              <a:stretch>
                <a:fillRect/>
              </a:stretch>
            </p:blipFill>
            <p:spPr>
              <a:xfrm>
                <a:off x="5864931" y="2951152"/>
                <a:ext cx="18000" cy="18000"/>
              </a:xfrm>
              <a:prstGeom prst="rect">
                <a:avLst/>
              </a:prstGeom>
            </p:spPr>
          </p:pic>
        </mc:Fallback>
      </mc:AlternateContent>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Bảo vệ bài trình chiếu</a:t>
            </a:r>
            <a:endParaRPr lang="en-US" dirty="0"/>
          </a:p>
        </p:txBody>
      </p:sp>
      <p:sp>
        <p:nvSpPr>
          <p:cNvPr id="12" name="Text Placeholder 11">
            <a:extLst>
              <a:ext uri="{FF2B5EF4-FFF2-40B4-BE49-F238E27FC236}">
                <a16:creationId xmlns:a16="http://schemas.microsoft.com/office/drawing/2014/main" id="{126BC6A0-57A7-4441-A739-33CBD28BD191}"/>
              </a:ext>
            </a:extLst>
          </p:cNvPr>
          <p:cNvSpPr>
            <a:spLocks noGrp="1"/>
          </p:cNvSpPr>
          <p:nvPr>
            <p:ph type="body" sz="quarter" idx="13"/>
          </p:nvPr>
        </p:nvSpPr>
        <p:spPr>
          <a:xfrm>
            <a:off x="457200" y="963038"/>
            <a:ext cx="8102184" cy="3589912"/>
          </a:xfrm>
        </p:spPr>
        <p:txBody>
          <a:bodyPr/>
          <a:lstStyle/>
          <a:p>
            <a:pPr marL="0" indent="0">
              <a:buNone/>
            </a:pPr>
            <a:r>
              <a:rPr lang="es-MX"/>
              <a:t>PowerPoint cung cấp một số cách để bảo vệ bài trình chiếu không bị thay đổi, phổ biến nhất đặt mật khẩu.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10</a:t>
            </a:fld>
            <a:endParaRPr lang="en-US"/>
          </a:p>
        </p:txBody>
      </p:sp>
      <p:pic>
        <p:nvPicPr>
          <p:cNvPr id="14" name="Picture 13">
            <a:extLst>
              <a:ext uri="{FF2B5EF4-FFF2-40B4-BE49-F238E27FC236}">
                <a16:creationId xmlns:a16="http://schemas.microsoft.com/office/drawing/2014/main" id="{1256B4BD-FA56-4641-A09E-59ECD7104B0F}"/>
              </a:ext>
            </a:extLst>
          </p:cNvPr>
          <p:cNvPicPr/>
          <p:nvPr/>
        </p:nvPicPr>
        <p:blipFill>
          <a:blip r:embed="rId3"/>
          <a:stretch>
            <a:fillRect/>
          </a:stretch>
        </p:blipFill>
        <p:spPr bwMode="auto">
          <a:xfrm>
            <a:off x="584616" y="1855017"/>
            <a:ext cx="3699718" cy="2471684"/>
          </a:xfrm>
          <a:prstGeom prst="rect">
            <a:avLst/>
          </a:prstGeom>
          <a:ln>
            <a:no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0BBD204A-B8D6-4D26-A1D1-C37264B0CC72}"/>
              </a:ext>
            </a:extLst>
          </p:cNvPr>
          <p:cNvPicPr/>
          <p:nvPr/>
        </p:nvPicPr>
        <p:blipFill>
          <a:blip r:embed="rId4"/>
          <a:stretch>
            <a:fillRect/>
          </a:stretch>
        </p:blipFill>
        <p:spPr>
          <a:xfrm>
            <a:off x="4612005" y="1855017"/>
            <a:ext cx="2376473" cy="1654297"/>
          </a:xfrm>
          <a:prstGeom prst="rect">
            <a:avLst/>
          </a:prstGeom>
        </p:spPr>
      </p:pic>
      <p:pic>
        <p:nvPicPr>
          <p:cNvPr id="11" name="Picture 10">
            <a:extLst>
              <a:ext uri="{FF2B5EF4-FFF2-40B4-BE49-F238E27FC236}">
                <a16:creationId xmlns:a16="http://schemas.microsoft.com/office/drawing/2014/main" id="{46ECB4BE-269F-4E02-8D33-A09AFE819394}"/>
              </a:ext>
            </a:extLst>
          </p:cNvPr>
          <p:cNvPicPr/>
          <p:nvPr/>
        </p:nvPicPr>
        <p:blipFill>
          <a:blip r:embed="rId5"/>
          <a:stretch>
            <a:fillRect/>
          </a:stretch>
        </p:blipFill>
        <p:spPr>
          <a:xfrm>
            <a:off x="4612005" y="3656353"/>
            <a:ext cx="3882390" cy="675005"/>
          </a:xfrm>
          <a:prstGeom prst="rect">
            <a:avLst/>
          </a:prstGeom>
        </p:spPr>
      </p:pic>
    </p:spTree>
    <p:extLst>
      <p:ext uri="{BB962C8B-B14F-4D97-AF65-F5344CB8AC3E}">
        <p14:creationId xmlns:p14="http://schemas.microsoft.com/office/powerpoint/2010/main" val="20693842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Bảo vệ bài trình chiếu</a:t>
            </a:r>
            <a:endParaRPr lang="en-US" dirty="0"/>
          </a:p>
        </p:txBody>
      </p:sp>
      <p:sp>
        <p:nvSpPr>
          <p:cNvPr id="12" name="Text Placeholder 11">
            <a:extLst>
              <a:ext uri="{FF2B5EF4-FFF2-40B4-BE49-F238E27FC236}">
                <a16:creationId xmlns:a16="http://schemas.microsoft.com/office/drawing/2014/main" id="{126BC6A0-57A7-4441-A739-33CBD28BD191}"/>
              </a:ext>
            </a:extLst>
          </p:cNvPr>
          <p:cNvSpPr>
            <a:spLocks noGrp="1"/>
          </p:cNvSpPr>
          <p:nvPr>
            <p:ph type="body" sz="quarter" idx="13"/>
          </p:nvPr>
        </p:nvSpPr>
        <p:spPr>
          <a:xfrm>
            <a:off x="457200" y="963038"/>
            <a:ext cx="8102184" cy="3589912"/>
          </a:xfrm>
        </p:spPr>
        <p:txBody>
          <a:bodyPr/>
          <a:lstStyle/>
          <a:p>
            <a:pPr marL="0" indent="0">
              <a:buNone/>
            </a:pPr>
            <a:r>
              <a:rPr lang="es-MX"/>
              <a:t>PowerPoint cung cấp một số cách để bảo vệ bài trình chiếu không bị thay đổi, phổ biến nhất đặt mật khẩu.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11</a:t>
            </a:fld>
            <a:endParaRPr lang="en-US"/>
          </a:p>
        </p:txBody>
      </p:sp>
      <p:pic>
        <p:nvPicPr>
          <p:cNvPr id="14" name="Picture 13">
            <a:extLst>
              <a:ext uri="{FF2B5EF4-FFF2-40B4-BE49-F238E27FC236}">
                <a16:creationId xmlns:a16="http://schemas.microsoft.com/office/drawing/2014/main" id="{1256B4BD-FA56-4641-A09E-59ECD7104B0F}"/>
              </a:ext>
            </a:extLst>
          </p:cNvPr>
          <p:cNvPicPr/>
          <p:nvPr/>
        </p:nvPicPr>
        <p:blipFill>
          <a:blip r:embed="rId3"/>
          <a:stretch>
            <a:fillRect/>
          </a:stretch>
        </p:blipFill>
        <p:spPr bwMode="auto">
          <a:xfrm>
            <a:off x="584616" y="1855017"/>
            <a:ext cx="3699718" cy="2471684"/>
          </a:xfrm>
          <a:prstGeom prst="rect">
            <a:avLst/>
          </a:prstGeom>
          <a:ln>
            <a:noFill/>
          </a:ln>
          <a:extLst>
            <a:ext uri="{53640926-AAD7-44D8-BBD7-CCE9431645EC}">
              <a14:shadowObscured xmlns:a14="http://schemas.microsoft.com/office/drawing/2010/main"/>
            </a:ext>
          </a:extLst>
        </p:spPr>
      </p:pic>
      <p:pic>
        <p:nvPicPr>
          <p:cNvPr id="10" name="Picture 9">
            <a:extLst>
              <a:ext uri="{FF2B5EF4-FFF2-40B4-BE49-F238E27FC236}">
                <a16:creationId xmlns:a16="http://schemas.microsoft.com/office/drawing/2014/main" id="{0BBD204A-B8D6-4D26-A1D1-C37264B0CC72}"/>
              </a:ext>
            </a:extLst>
          </p:cNvPr>
          <p:cNvPicPr/>
          <p:nvPr/>
        </p:nvPicPr>
        <p:blipFill>
          <a:blip r:embed="rId4"/>
          <a:stretch>
            <a:fillRect/>
          </a:stretch>
        </p:blipFill>
        <p:spPr>
          <a:xfrm>
            <a:off x="4612005" y="1855017"/>
            <a:ext cx="2376473" cy="1654297"/>
          </a:xfrm>
          <a:prstGeom prst="rect">
            <a:avLst/>
          </a:prstGeom>
        </p:spPr>
      </p:pic>
      <p:pic>
        <p:nvPicPr>
          <p:cNvPr id="11" name="Picture 10">
            <a:extLst>
              <a:ext uri="{FF2B5EF4-FFF2-40B4-BE49-F238E27FC236}">
                <a16:creationId xmlns:a16="http://schemas.microsoft.com/office/drawing/2014/main" id="{46ECB4BE-269F-4E02-8D33-A09AFE819394}"/>
              </a:ext>
            </a:extLst>
          </p:cNvPr>
          <p:cNvPicPr/>
          <p:nvPr/>
        </p:nvPicPr>
        <p:blipFill>
          <a:blip r:embed="rId5"/>
          <a:stretch>
            <a:fillRect/>
          </a:stretch>
        </p:blipFill>
        <p:spPr>
          <a:xfrm>
            <a:off x="4612005" y="3656353"/>
            <a:ext cx="3882390" cy="675005"/>
          </a:xfrm>
          <a:prstGeom prst="rect">
            <a:avLst/>
          </a:prstGeom>
        </p:spPr>
      </p:pic>
    </p:spTree>
    <p:extLst>
      <p:ext uri="{BB962C8B-B14F-4D97-AF65-F5344CB8AC3E}">
        <p14:creationId xmlns:p14="http://schemas.microsoft.com/office/powerpoint/2010/main" val="39797103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Bảo vệ bài trình chiếu</a:t>
            </a:r>
            <a:endParaRPr lang="en-US" dirty="0"/>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12</a:t>
            </a:fld>
            <a:endParaRPr lang="en-US"/>
          </a:p>
        </p:txBody>
      </p:sp>
      <p:graphicFrame>
        <p:nvGraphicFramePr>
          <p:cNvPr id="3" name="Table 2">
            <a:extLst>
              <a:ext uri="{FF2B5EF4-FFF2-40B4-BE49-F238E27FC236}">
                <a16:creationId xmlns:a16="http://schemas.microsoft.com/office/drawing/2014/main" id="{74B56F18-F369-44B7-9799-FE3451FBF898}"/>
              </a:ext>
            </a:extLst>
          </p:cNvPr>
          <p:cNvGraphicFramePr>
            <a:graphicFrameLocks noGrp="1"/>
          </p:cNvGraphicFramePr>
          <p:nvPr>
            <p:extLst>
              <p:ext uri="{D42A27DB-BD31-4B8C-83A1-F6EECF244321}">
                <p14:modId xmlns:p14="http://schemas.microsoft.com/office/powerpoint/2010/main" val="882210382"/>
              </p:ext>
            </p:extLst>
          </p:nvPr>
        </p:nvGraphicFramePr>
        <p:xfrm>
          <a:off x="325271" y="878934"/>
          <a:ext cx="8693624" cy="3123276"/>
        </p:xfrm>
        <a:graphic>
          <a:graphicData uri="http://schemas.openxmlformats.org/drawingml/2006/table">
            <a:tbl>
              <a:tblPr firstCol="1" bandRow="1">
                <a:tableStyleId>{FABFCF23-3B69-468F-B69F-88F6DE6A72F2}</a:tableStyleId>
              </a:tblPr>
              <a:tblGrid>
                <a:gridCol w="1637731">
                  <a:extLst>
                    <a:ext uri="{9D8B030D-6E8A-4147-A177-3AD203B41FA5}">
                      <a16:colId xmlns:a16="http://schemas.microsoft.com/office/drawing/2014/main" val="2572511776"/>
                    </a:ext>
                  </a:extLst>
                </a:gridCol>
                <a:gridCol w="7055893">
                  <a:extLst>
                    <a:ext uri="{9D8B030D-6E8A-4147-A177-3AD203B41FA5}">
                      <a16:colId xmlns:a16="http://schemas.microsoft.com/office/drawing/2014/main" val="807576827"/>
                    </a:ext>
                  </a:extLst>
                </a:gridCol>
              </a:tblGrid>
              <a:tr h="837935">
                <a:tc>
                  <a:txBody>
                    <a:bodyPr/>
                    <a:lstStyle/>
                    <a:p>
                      <a:pPr marL="228600" algn="l">
                        <a:lnSpc>
                          <a:spcPct val="120000"/>
                        </a:lnSpc>
                        <a:spcAft>
                          <a:spcPts val="0"/>
                        </a:spcAft>
                        <a:tabLst>
                          <a:tab pos="228600" algn="l"/>
                        </a:tabLst>
                      </a:pPr>
                      <a:r>
                        <a:rPr lang="en-US" sz="1600">
                          <a:effectLst/>
                        </a:rPr>
                        <a:t>Password to open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228600" algn="just">
                        <a:lnSpc>
                          <a:spcPct val="120000"/>
                        </a:lnSpc>
                        <a:spcAft>
                          <a:spcPts val="0"/>
                        </a:spcAft>
                        <a:tabLst>
                          <a:tab pos="228600" algn="l"/>
                        </a:tabLst>
                      </a:pPr>
                      <a:r>
                        <a:rPr lang="en-US" sz="1600">
                          <a:effectLst/>
                        </a:rPr>
                        <a:t>Nhập mật khẩu vào ô Password to open nếu muốn yêu cầu cần mật khẩu để mở tập tin. Xác nhận mật khẩu bằng cách nhập lại mật khẩu trong ô Reenter password to open</a:t>
                      </a:r>
                    </a:p>
                  </a:txBody>
                  <a:tcPr marL="68580" marR="68580" marT="0" marB="0" anchor="ctr"/>
                </a:tc>
                <a:extLst>
                  <a:ext uri="{0D108BD9-81ED-4DB2-BD59-A6C34878D82A}">
                    <a16:rowId xmlns:a16="http://schemas.microsoft.com/office/drawing/2014/main" val="8808645"/>
                  </a:ext>
                </a:extLst>
              </a:tr>
              <a:tr h="1122371">
                <a:tc>
                  <a:txBody>
                    <a:bodyPr/>
                    <a:lstStyle/>
                    <a:p>
                      <a:pPr marL="228600" algn="l">
                        <a:lnSpc>
                          <a:spcPct val="120000"/>
                        </a:lnSpc>
                        <a:spcAft>
                          <a:spcPts val="0"/>
                        </a:spcAft>
                        <a:tabLst>
                          <a:tab pos="228600" algn="l"/>
                        </a:tabLst>
                      </a:pPr>
                      <a:r>
                        <a:rPr lang="en-US" sz="1600">
                          <a:effectLst/>
                        </a:rPr>
                        <a:t>Password to modify</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228600" algn="just">
                        <a:lnSpc>
                          <a:spcPct val="120000"/>
                        </a:lnSpc>
                        <a:spcAft>
                          <a:spcPts val="0"/>
                        </a:spcAft>
                        <a:tabLst>
                          <a:tab pos="228600" algn="l"/>
                        </a:tabLst>
                      </a:pPr>
                      <a:r>
                        <a:rPr lang="en-US" sz="1600">
                          <a:effectLst/>
                        </a:rPr>
                        <a:t>Nhập mật khẩu vào ô Password to modify nếu muốn yêu cầu mật khẩu để thực hiện thay đổi tập tin, sau đó xác nhận mật khẩu bằng cách nhập lại mật khẩu trong ô Reenter password to modify. Tùy chọn này không sử dụng được phương thức Encrypt with Password.</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38888573"/>
                  </a:ext>
                </a:extLst>
              </a:tr>
              <a:tr h="551018">
                <a:tc>
                  <a:txBody>
                    <a:bodyPr/>
                    <a:lstStyle/>
                    <a:p>
                      <a:pPr marL="228600" algn="l">
                        <a:lnSpc>
                          <a:spcPct val="120000"/>
                        </a:lnSpc>
                        <a:spcAft>
                          <a:spcPts val="0"/>
                        </a:spcAft>
                        <a:tabLst>
                          <a:tab pos="228600" algn="l"/>
                        </a:tabLst>
                      </a:pPr>
                      <a:r>
                        <a:rPr lang="en-US" sz="1600">
                          <a:effectLst/>
                        </a:rPr>
                        <a:t>Privacy options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228600" algn="just">
                        <a:lnSpc>
                          <a:spcPct val="120000"/>
                        </a:lnSpc>
                        <a:spcAft>
                          <a:spcPts val="0"/>
                        </a:spcAft>
                        <a:tabLst>
                          <a:tab pos="228600" algn="l"/>
                        </a:tabLst>
                      </a:pPr>
                      <a:r>
                        <a:rPr lang="en-US" sz="1600">
                          <a:effectLst/>
                        </a:rPr>
                        <a:t>Chỉ định PowerPoint có tự động xóa bất kỳ thông tin cá nhân nào được lưu trong thuộc tính tập tin không</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5930139"/>
                  </a:ext>
                </a:extLst>
              </a:tr>
              <a:tr h="551018">
                <a:tc>
                  <a:txBody>
                    <a:bodyPr/>
                    <a:lstStyle/>
                    <a:p>
                      <a:pPr marL="228600" algn="l">
                        <a:lnSpc>
                          <a:spcPct val="120000"/>
                        </a:lnSpc>
                        <a:spcAft>
                          <a:spcPts val="0"/>
                        </a:spcAft>
                        <a:tabLst>
                          <a:tab pos="228600" algn="l"/>
                        </a:tabLst>
                      </a:pPr>
                      <a:r>
                        <a:rPr lang="en-US" sz="1600">
                          <a:effectLst/>
                        </a:rPr>
                        <a:t>Macro security</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228600" algn="just">
                        <a:lnSpc>
                          <a:spcPct val="120000"/>
                        </a:lnSpc>
                        <a:spcAft>
                          <a:spcPts val="0"/>
                        </a:spcAft>
                        <a:tabLst>
                          <a:tab pos="228600" algn="l"/>
                        </a:tabLst>
                      </a:pPr>
                      <a:r>
                        <a:rPr lang="en-US" sz="1600">
                          <a:effectLst/>
                        </a:rPr>
                        <a:t>Đặt hoặc thay đổi các tùy chọn bảo mật cho bất kỳ tập tin nào sử dụng macro.</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9185772"/>
                  </a:ext>
                </a:extLst>
              </a:tr>
            </a:tbl>
          </a:graphicData>
        </a:graphic>
      </p:graphicFrame>
      <p:pic>
        <p:nvPicPr>
          <p:cNvPr id="20" name="Picture 19">
            <a:extLst>
              <a:ext uri="{FF2B5EF4-FFF2-40B4-BE49-F238E27FC236}">
                <a16:creationId xmlns:a16="http://schemas.microsoft.com/office/drawing/2014/main" id="{67C8E5BA-7109-4F87-9C21-D1D024DF9DE0}"/>
              </a:ext>
            </a:extLst>
          </p:cNvPr>
          <p:cNvPicPr/>
          <p:nvPr/>
        </p:nvPicPr>
        <p:blipFill>
          <a:blip r:embed="rId3"/>
          <a:stretch>
            <a:fillRect/>
          </a:stretch>
        </p:blipFill>
        <p:spPr>
          <a:xfrm>
            <a:off x="1232419" y="4061994"/>
            <a:ext cx="2791460" cy="1029970"/>
          </a:xfrm>
          <a:prstGeom prst="rect">
            <a:avLst/>
          </a:prstGeom>
        </p:spPr>
      </p:pic>
      <p:pic>
        <p:nvPicPr>
          <p:cNvPr id="21" name="Picture 20">
            <a:extLst>
              <a:ext uri="{FF2B5EF4-FFF2-40B4-BE49-F238E27FC236}">
                <a16:creationId xmlns:a16="http://schemas.microsoft.com/office/drawing/2014/main" id="{8F31C6A5-C7B2-48AF-921B-7687D582B65A}"/>
              </a:ext>
            </a:extLst>
          </p:cNvPr>
          <p:cNvPicPr/>
          <p:nvPr/>
        </p:nvPicPr>
        <p:blipFill>
          <a:blip r:embed="rId4"/>
          <a:stretch>
            <a:fillRect/>
          </a:stretch>
        </p:blipFill>
        <p:spPr>
          <a:xfrm>
            <a:off x="4069694" y="4055009"/>
            <a:ext cx="2809875" cy="1036955"/>
          </a:xfrm>
          <a:prstGeom prst="rect">
            <a:avLst/>
          </a:prstGeom>
        </p:spPr>
      </p:pic>
      <p:pic>
        <p:nvPicPr>
          <p:cNvPr id="23" name="Picture 22">
            <a:extLst>
              <a:ext uri="{FF2B5EF4-FFF2-40B4-BE49-F238E27FC236}">
                <a16:creationId xmlns:a16="http://schemas.microsoft.com/office/drawing/2014/main" id="{E640EF71-3178-4B24-8FB5-68EC5D5463B2}"/>
              </a:ext>
            </a:extLst>
          </p:cNvPr>
          <p:cNvPicPr/>
          <p:nvPr/>
        </p:nvPicPr>
        <p:blipFill>
          <a:blip r:embed="rId5"/>
          <a:stretch>
            <a:fillRect/>
          </a:stretch>
        </p:blipFill>
        <p:spPr bwMode="auto">
          <a:xfrm>
            <a:off x="6970983" y="4082752"/>
            <a:ext cx="2047912" cy="30502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258343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6500" y="285750"/>
            <a:ext cx="8077200" cy="533400"/>
          </a:xfrm>
        </p:spPr>
        <p:txBody>
          <a:bodyPr/>
          <a:lstStyle/>
          <a:p>
            <a:r>
              <a:rPr lang="en-US"/>
              <a:t>Đánh dấu một bài trình chiếu là bản hoàn chỉnh</a:t>
            </a:r>
            <a:endParaRPr lang="en-US" dirty="0"/>
          </a:p>
        </p:txBody>
      </p:sp>
      <p:sp>
        <p:nvSpPr>
          <p:cNvPr id="12" name="Text Placeholder 11">
            <a:extLst>
              <a:ext uri="{FF2B5EF4-FFF2-40B4-BE49-F238E27FC236}">
                <a16:creationId xmlns:a16="http://schemas.microsoft.com/office/drawing/2014/main" id="{4DDA85B6-C930-4A8B-A40E-C9E4509A5585}"/>
              </a:ext>
            </a:extLst>
          </p:cNvPr>
          <p:cNvSpPr>
            <a:spLocks noGrp="1"/>
          </p:cNvSpPr>
          <p:nvPr>
            <p:ph type="body" sz="quarter" idx="13"/>
          </p:nvPr>
        </p:nvSpPr>
        <p:spPr>
          <a:xfrm>
            <a:off x="139700" y="914400"/>
            <a:ext cx="5219700" cy="3852864"/>
          </a:xfrm>
        </p:spPr>
        <p:txBody>
          <a:bodyPr/>
          <a:lstStyle/>
          <a:p>
            <a:r>
              <a:rPr lang="es-MX"/>
              <a:t>Khi được đánh dấu bài trình chiếu là bản hoàn chỉnh, PowerPoint sẽ vô hiệu hóa tất cả các thao tác nhập liệu, chỉnh sửa và kiểm tra, thay đổi sang chế độ Read Only và đặt thuộc tính trạng thái là Final. </a:t>
            </a:r>
            <a:endParaRPr lang="en-US"/>
          </a:p>
          <a:p>
            <a:r>
              <a:rPr lang="es-MX"/>
              <a:t>Lệnh Mark as Final không được coi là một tính năng bảo mật, trạng thái Final có thể giúp ngăn người khác vô tình thay đổi bài trình chiếu.</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13</a:t>
            </a:fld>
            <a:endParaRPr lang="en-US"/>
          </a:p>
        </p:txBody>
      </p:sp>
      <p:pic>
        <p:nvPicPr>
          <p:cNvPr id="10" name="Picture 9">
            <a:extLst>
              <a:ext uri="{FF2B5EF4-FFF2-40B4-BE49-F238E27FC236}">
                <a16:creationId xmlns:a16="http://schemas.microsoft.com/office/drawing/2014/main" id="{F6CC0B68-0DCD-4499-B8A6-DD4DF575E344}"/>
              </a:ext>
            </a:extLst>
          </p:cNvPr>
          <p:cNvPicPr/>
          <p:nvPr/>
        </p:nvPicPr>
        <p:blipFill>
          <a:blip r:embed="rId3">
            <a:extLst>
              <a:ext uri="{28A0092B-C50C-407E-A947-70E740481C1C}">
                <a14:useLocalDpi xmlns:a14="http://schemas.microsoft.com/office/drawing/2010/main" val="0"/>
              </a:ext>
            </a:extLst>
          </a:blip>
          <a:stretch>
            <a:fillRect/>
          </a:stretch>
        </p:blipFill>
        <p:spPr>
          <a:xfrm>
            <a:off x="5359400" y="1231901"/>
            <a:ext cx="3644900" cy="1199564"/>
          </a:xfrm>
          <a:prstGeom prst="rect">
            <a:avLst/>
          </a:prstGeom>
        </p:spPr>
      </p:pic>
      <p:pic>
        <p:nvPicPr>
          <p:cNvPr id="16" name="Picture 15">
            <a:extLst>
              <a:ext uri="{FF2B5EF4-FFF2-40B4-BE49-F238E27FC236}">
                <a16:creationId xmlns:a16="http://schemas.microsoft.com/office/drawing/2014/main" id="{53A56170-4824-454C-9D76-F7BC2B1A4113}"/>
              </a:ext>
            </a:extLst>
          </p:cNvPr>
          <p:cNvPicPr/>
          <p:nvPr/>
        </p:nvPicPr>
        <p:blipFill>
          <a:blip r:embed="rId4"/>
          <a:stretch>
            <a:fillRect/>
          </a:stretch>
        </p:blipFill>
        <p:spPr>
          <a:xfrm>
            <a:off x="5359400" y="2526714"/>
            <a:ext cx="3644900" cy="732611"/>
          </a:xfrm>
          <a:prstGeom prst="rect">
            <a:avLst/>
          </a:prstGeom>
        </p:spPr>
      </p:pic>
      <p:pic>
        <p:nvPicPr>
          <p:cNvPr id="17" name="Picture 16">
            <a:extLst>
              <a:ext uri="{FF2B5EF4-FFF2-40B4-BE49-F238E27FC236}">
                <a16:creationId xmlns:a16="http://schemas.microsoft.com/office/drawing/2014/main" id="{0A3BFFD2-A9C7-4246-B648-27CE73AD5CA5}"/>
              </a:ext>
            </a:extLst>
          </p:cNvPr>
          <p:cNvPicPr/>
          <p:nvPr/>
        </p:nvPicPr>
        <p:blipFill>
          <a:blip r:embed="rId5"/>
          <a:stretch>
            <a:fillRect/>
          </a:stretch>
        </p:blipFill>
        <p:spPr>
          <a:xfrm>
            <a:off x="5359400" y="3431690"/>
            <a:ext cx="3644900" cy="372185"/>
          </a:xfrm>
          <a:prstGeom prst="rect">
            <a:avLst/>
          </a:prstGeom>
        </p:spPr>
      </p:pic>
      <p:pic>
        <p:nvPicPr>
          <p:cNvPr id="18" name="Picture 17">
            <a:extLst>
              <a:ext uri="{FF2B5EF4-FFF2-40B4-BE49-F238E27FC236}">
                <a16:creationId xmlns:a16="http://schemas.microsoft.com/office/drawing/2014/main" id="{9F7497A5-C468-465F-954A-4FB3B63990E7}"/>
              </a:ext>
            </a:extLst>
          </p:cNvPr>
          <p:cNvPicPr/>
          <p:nvPr/>
        </p:nvPicPr>
        <p:blipFill>
          <a:blip r:embed="rId6"/>
          <a:stretch>
            <a:fillRect/>
          </a:stretch>
        </p:blipFill>
        <p:spPr>
          <a:xfrm>
            <a:off x="5361940" y="3976240"/>
            <a:ext cx="3642360" cy="618659"/>
          </a:xfrm>
          <a:prstGeom prst="rect">
            <a:avLst/>
          </a:prstGeom>
        </p:spPr>
      </p:pic>
    </p:spTree>
    <p:extLst>
      <p:ext uri="{BB962C8B-B14F-4D97-AF65-F5344CB8AC3E}">
        <p14:creationId xmlns:p14="http://schemas.microsoft.com/office/powerpoint/2010/main" val="15868049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2100" y="285750"/>
            <a:ext cx="7442200" cy="533400"/>
          </a:xfrm>
        </p:spPr>
        <p:txBody>
          <a:bodyPr/>
          <a:lstStyle/>
          <a:p>
            <a:r>
              <a:rPr lang="en-US"/>
              <a:t>Hạn chế truy cập</a:t>
            </a:r>
            <a:endParaRPr lang="en-US" dirty="0"/>
          </a:p>
        </p:txBody>
      </p:sp>
      <p:sp>
        <p:nvSpPr>
          <p:cNvPr id="12" name="Text Placeholder 11">
            <a:extLst>
              <a:ext uri="{FF2B5EF4-FFF2-40B4-BE49-F238E27FC236}">
                <a16:creationId xmlns:a16="http://schemas.microsoft.com/office/drawing/2014/main" id="{4DDA85B6-C930-4A8B-A40E-C9E4509A5585}"/>
              </a:ext>
            </a:extLst>
          </p:cNvPr>
          <p:cNvSpPr>
            <a:spLocks noGrp="1"/>
          </p:cNvSpPr>
          <p:nvPr>
            <p:ph type="body" sz="quarter" idx="13"/>
          </p:nvPr>
        </p:nvSpPr>
        <p:spPr>
          <a:xfrm>
            <a:off x="139700" y="914400"/>
            <a:ext cx="4775200" cy="3852864"/>
          </a:xfrm>
        </p:spPr>
        <p:txBody>
          <a:bodyPr/>
          <a:lstStyle/>
          <a:p>
            <a:r>
              <a:rPr lang="es-MX"/>
              <a:t>Nếu bạn có s</a:t>
            </a:r>
            <a:r>
              <a:rPr lang="en-US"/>
              <a:t>ử dụng dịch vụ </a:t>
            </a:r>
            <a:r>
              <a:rPr lang="es-MX" b="1"/>
              <a:t>Window Rights Management</a:t>
            </a:r>
            <a:r>
              <a:rPr lang="es-MX"/>
              <a:t>, bạn có thể hạn chế quyền truy cập vào tập tin bài trình chiếu của mình. </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14</a:t>
            </a:fld>
            <a:endParaRPr lang="en-US"/>
          </a:p>
        </p:txBody>
      </p:sp>
      <p:pic>
        <p:nvPicPr>
          <p:cNvPr id="11" name="Picture 10">
            <a:extLst>
              <a:ext uri="{FF2B5EF4-FFF2-40B4-BE49-F238E27FC236}">
                <a16:creationId xmlns:a16="http://schemas.microsoft.com/office/drawing/2014/main" id="{EF65F7D3-D068-496C-96FF-AC504C15C6D6}"/>
              </a:ext>
            </a:extLst>
          </p:cNvPr>
          <p:cNvPicPr/>
          <p:nvPr/>
        </p:nvPicPr>
        <p:blipFill>
          <a:blip r:embed="rId3"/>
          <a:stretch>
            <a:fillRect/>
          </a:stretch>
        </p:blipFill>
        <p:spPr bwMode="auto">
          <a:xfrm>
            <a:off x="5039995" y="1178877"/>
            <a:ext cx="3964305" cy="278574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31882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2100" y="285750"/>
            <a:ext cx="7442200" cy="533400"/>
          </a:xfrm>
        </p:spPr>
        <p:txBody>
          <a:bodyPr/>
          <a:lstStyle/>
          <a:p>
            <a:r>
              <a:rPr lang="en-US"/>
              <a:t>Thêm chữ ký số vào tập tin bài trình chiếu</a:t>
            </a:r>
            <a:endParaRPr lang="en-US" dirty="0"/>
          </a:p>
        </p:txBody>
      </p:sp>
      <p:sp>
        <p:nvSpPr>
          <p:cNvPr id="12" name="Text Placeholder 11">
            <a:extLst>
              <a:ext uri="{FF2B5EF4-FFF2-40B4-BE49-F238E27FC236}">
                <a16:creationId xmlns:a16="http://schemas.microsoft.com/office/drawing/2014/main" id="{4DDA85B6-C930-4A8B-A40E-C9E4509A5585}"/>
              </a:ext>
            </a:extLst>
          </p:cNvPr>
          <p:cNvSpPr>
            <a:spLocks noGrp="1"/>
          </p:cNvSpPr>
          <p:nvPr>
            <p:ph type="body" sz="quarter" idx="13"/>
          </p:nvPr>
        </p:nvSpPr>
        <p:spPr>
          <a:xfrm>
            <a:off x="457200" y="1004886"/>
            <a:ext cx="7912100" cy="3852864"/>
          </a:xfrm>
        </p:spPr>
        <p:txBody>
          <a:bodyPr/>
          <a:lstStyle/>
          <a:p>
            <a:pPr marL="171450" lvl="0" indent="-171450"/>
            <a:r>
              <a:rPr lang="es-MX"/>
              <a:t>Microsoft cung cấp cho bạn tùy chọn để tạo chữ ký số mới hoặc thêm chữ ký số hiện có.</a:t>
            </a:r>
            <a:endParaRPr lang="en-US"/>
          </a:p>
          <a:p>
            <a:pPr marL="171450" lvl="0" indent="-171450"/>
            <a:r>
              <a:rPr lang="es-MX"/>
              <a:t>Nếu chưa có chữ ký số, PowerPoint sẽ hiển thị hộp thoại đề nghị bạn tạo chữ ký số </a:t>
            </a:r>
            <a:r>
              <a:rPr lang="es-MX">
                <a:sym typeface="Wingdings" panose="05000000000000000000" pitchFamily="2" charset="2"/>
              </a:rPr>
              <a:t></a:t>
            </a:r>
            <a:r>
              <a:rPr lang="es-MX"/>
              <a:t> bấm </a:t>
            </a:r>
            <a:r>
              <a:rPr lang="es-MX" b="1"/>
              <a:t>Yes</a:t>
            </a:r>
            <a:r>
              <a:rPr lang="es-MX"/>
              <a:t> để chuyển đến trang web hướng dẫn về chữ ký số của Microsoft.  </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15</a:t>
            </a:fld>
            <a:endParaRPr lang="en-US"/>
          </a:p>
        </p:txBody>
      </p:sp>
      <p:pic>
        <p:nvPicPr>
          <p:cNvPr id="10" name="Picture 9" descr="A screenshot of a social media post&#10;&#10;Description automatically generated">
            <a:extLst>
              <a:ext uri="{FF2B5EF4-FFF2-40B4-BE49-F238E27FC236}">
                <a16:creationId xmlns:a16="http://schemas.microsoft.com/office/drawing/2014/main" id="{87ACECDD-14B0-4A3A-B72D-E5A6948F18C1}"/>
              </a:ext>
            </a:extLst>
          </p:cNvPr>
          <p:cNvPicPr/>
          <p:nvPr/>
        </p:nvPicPr>
        <p:blipFill>
          <a:blip r:embed="rId3"/>
          <a:stretch>
            <a:fillRect/>
          </a:stretch>
        </p:blipFill>
        <p:spPr>
          <a:xfrm>
            <a:off x="1772285" y="3234532"/>
            <a:ext cx="5606415" cy="843471"/>
          </a:xfrm>
          <a:prstGeom prst="rect">
            <a:avLst/>
          </a:prstGeom>
        </p:spPr>
      </p:pic>
    </p:spTree>
    <p:extLst>
      <p:ext uri="{BB962C8B-B14F-4D97-AF65-F5344CB8AC3E}">
        <p14:creationId xmlns:p14="http://schemas.microsoft.com/office/powerpoint/2010/main" val="27973892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285750"/>
            <a:ext cx="7734300" cy="533400"/>
          </a:xfrm>
        </p:spPr>
        <p:txBody>
          <a:bodyPr/>
          <a:lstStyle/>
          <a:p>
            <a:r>
              <a:rPr lang="en-US"/>
              <a:t>Xuất bài trình chiếu trong các định dạng khác</a:t>
            </a:r>
            <a:endParaRPr lang="en-US" dirty="0"/>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16</a:t>
            </a:fld>
            <a:endParaRPr lang="en-US"/>
          </a:p>
        </p:txBody>
      </p:sp>
      <p:pic>
        <p:nvPicPr>
          <p:cNvPr id="11" name="Picture 10">
            <a:extLst>
              <a:ext uri="{FF2B5EF4-FFF2-40B4-BE49-F238E27FC236}">
                <a16:creationId xmlns:a16="http://schemas.microsoft.com/office/drawing/2014/main" id="{720FD5EE-9634-47EE-8F35-AEF68BFFBDBD}"/>
              </a:ext>
            </a:extLst>
          </p:cNvPr>
          <p:cNvPicPr/>
          <p:nvPr/>
        </p:nvPicPr>
        <p:blipFill>
          <a:blip r:embed="rId3"/>
          <a:stretch>
            <a:fillRect/>
          </a:stretch>
        </p:blipFill>
        <p:spPr bwMode="auto">
          <a:xfrm>
            <a:off x="457200" y="1000732"/>
            <a:ext cx="3086100" cy="3580795"/>
          </a:xfrm>
          <a:prstGeom prst="rect">
            <a:avLst/>
          </a:prstGeom>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DA60D45F-8460-41D9-8930-46CDD0C1CF0C}"/>
              </a:ext>
            </a:extLst>
          </p:cNvPr>
          <p:cNvPicPr/>
          <p:nvPr/>
        </p:nvPicPr>
        <p:blipFill>
          <a:blip r:embed="rId4"/>
          <a:stretch>
            <a:fillRect/>
          </a:stretch>
        </p:blipFill>
        <p:spPr bwMode="auto">
          <a:xfrm>
            <a:off x="4011025" y="1004887"/>
            <a:ext cx="4254293" cy="3465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272761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161" y="285750"/>
            <a:ext cx="7825839" cy="533400"/>
          </a:xfrm>
        </p:spPr>
        <p:txBody>
          <a:bodyPr/>
          <a:lstStyle/>
          <a:p>
            <a:r>
              <a:rPr lang="vi-VN"/>
              <a:t>Lưu phiên bản ứng dụng PowerPoint trước đó</a:t>
            </a:r>
            <a:endParaRPr lang="en-US" dirty="0"/>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p:txBody>
          <a:bodyPr/>
          <a:lstStyle/>
          <a:p>
            <a:r>
              <a:rPr lang="es-MX"/>
              <a:t>Tập tin bài trình chiếu khi được lưu để mở trong các phiên bản PowerPoint trước đó (2003 trở xuống) có thể không bao gồm một số tính năng mới PowerPoint.</a:t>
            </a:r>
          </a:p>
          <a:p>
            <a:r>
              <a:rPr lang="en-US"/>
              <a:t>B</a:t>
            </a:r>
            <a:r>
              <a:rPr lang="vi-VN"/>
              <a:t>ài trình chiếu PowerPoint 97-2003 Presentation </a:t>
            </a:r>
            <a:r>
              <a:rPr lang="en-US"/>
              <a:t>l</a:t>
            </a:r>
            <a:r>
              <a:rPr lang="vi-VN"/>
              <a:t>ư</a:t>
            </a:r>
            <a:r>
              <a:rPr lang="en-US"/>
              <a:t>u với</a:t>
            </a:r>
            <a:r>
              <a:rPr lang="vi-VN"/>
              <a:t> phần mở rộng tên tập tin là .ppt</a:t>
            </a:r>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17</a:t>
            </a:fld>
            <a:endParaRPr lang="en-US"/>
          </a:p>
        </p:txBody>
      </p:sp>
    </p:spTree>
    <p:extLst>
      <p:ext uri="{BB962C8B-B14F-4D97-AF65-F5344CB8AC3E}">
        <p14:creationId xmlns:p14="http://schemas.microsoft.com/office/powerpoint/2010/main" val="32479652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85750"/>
            <a:ext cx="7416800" cy="533400"/>
          </a:xfrm>
        </p:spPr>
        <p:txBody>
          <a:bodyPr/>
          <a:lstStyle/>
          <a:p>
            <a:r>
              <a:rPr lang="vi-VN"/>
              <a:t>Tạo PowerPoint Shows</a:t>
            </a:r>
            <a:endParaRPr lang="en-US" dirty="0"/>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p:txBody>
          <a:bodyPr/>
          <a:lstStyle/>
          <a:p>
            <a:r>
              <a:rPr lang="vi-VN"/>
              <a:t>Bài trình chiếu được lưu dưới dạng PowerPoint Show</a:t>
            </a:r>
            <a:r>
              <a:rPr lang="en-US"/>
              <a:t> </a:t>
            </a:r>
            <a:r>
              <a:rPr lang="vi-VN"/>
              <a:t>có phần mở rộng .ppsx</a:t>
            </a:r>
          </a:p>
          <a:p>
            <a:r>
              <a:rPr lang="vi-VN"/>
              <a:t>Bài trình chiếu được lưu dưới dạng PowerPoint Show sẽ tự động khởi chạy ở chế độ trình chiếu khi mở tập tin. </a:t>
            </a:r>
            <a:r>
              <a:rPr lang="en-US"/>
              <a:t>Không cần mở ứng dụng </a:t>
            </a:r>
            <a:r>
              <a:rPr lang="vi-VN"/>
              <a:t>PowerPoint</a:t>
            </a:r>
            <a:r>
              <a:rPr lang="en-US"/>
              <a:t> để trình chiếu</a:t>
            </a:r>
          </a:p>
          <a:p>
            <a:r>
              <a:rPr lang="en-US"/>
              <a:t>T</a:t>
            </a:r>
            <a:r>
              <a:rPr lang="vi-VN"/>
              <a:t>hoát thoát trình chiếu cần nhấn ESC.</a:t>
            </a:r>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18</a:t>
            </a:fld>
            <a:endParaRPr lang="en-US"/>
          </a:p>
        </p:txBody>
      </p:sp>
    </p:spTree>
    <p:extLst>
      <p:ext uri="{BB962C8B-B14F-4D97-AF65-F5344CB8AC3E}">
        <p14:creationId xmlns:p14="http://schemas.microsoft.com/office/powerpoint/2010/main" val="15393879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720" y="285750"/>
            <a:ext cx="7955280" cy="533400"/>
          </a:xfrm>
        </p:spPr>
        <p:txBody>
          <a:bodyPr/>
          <a:lstStyle/>
          <a:p>
            <a:r>
              <a:rPr lang="vi-VN"/>
              <a:t>Lưu ở định dạng PDF hoặc tập tin văn bản XPS</a:t>
            </a:r>
            <a:endParaRPr lang="en-US" dirty="0"/>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a:xfrm>
            <a:off x="457199" y="1123950"/>
            <a:ext cx="5133703" cy="3429000"/>
          </a:xfrm>
        </p:spPr>
        <p:txBody>
          <a:bodyPr/>
          <a:lstStyle/>
          <a:p>
            <a:r>
              <a:rPr lang="es-MX"/>
              <a:t>Lưu bài trình chiếu PowerPoint ở định dạng tài liệu PDF hoặc XPS sẽ không thể sửa đổi được. Có thể mở tập tin và xem trong Adobe Reader. </a:t>
            </a:r>
            <a:endParaRPr lang="en-US"/>
          </a:p>
          <a:p>
            <a:r>
              <a:rPr lang="es-MX"/>
              <a:t>Cả hai định dạng đều giữ nguyên bố cục và định dạng của bài trình chiếu, cho phép người xem slide với nội dung thiết kế nhưng không có hiệu ứng.</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19</a:t>
            </a:fld>
            <a:endParaRPr lang="en-US"/>
          </a:p>
        </p:txBody>
      </p:sp>
      <p:pic>
        <p:nvPicPr>
          <p:cNvPr id="11" name="Picture 10" descr="A screenshot of a cell phone&#10;&#10;Description automatically generated">
            <a:extLst>
              <a:ext uri="{FF2B5EF4-FFF2-40B4-BE49-F238E27FC236}">
                <a16:creationId xmlns:a16="http://schemas.microsoft.com/office/drawing/2014/main" id="{50FC9AE8-5336-4539-99CD-18CF0A35F102}"/>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5709475" y="1338875"/>
            <a:ext cx="2977325" cy="20705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28055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Hướng</a:t>
            </a:r>
            <a:r>
              <a:rPr lang="en-US" dirty="0"/>
              <a:t> </a:t>
            </a:r>
            <a:r>
              <a:rPr lang="en-US" dirty="0" err="1"/>
              <a:t>dẫn</a:t>
            </a:r>
            <a:r>
              <a:rPr lang="en-US" dirty="0"/>
              <a:t> </a:t>
            </a:r>
            <a:r>
              <a:rPr lang="en-US" dirty="0" err="1"/>
              <a:t>sử</a:t>
            </a:r>
            <a:r>
              <a:rPr lang="en-US" dirty="0"/>
              <a:t> </a:t>
            </a:r>
            <a:r>
              <a:rPr lang="en-US" dirty="0" err="1"/>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r>
              <a:rPr lang="en-US" sz="2200" dirty="0" err="1"/>
              <a:t>Sử</a:t>
            </a:r>
            <a:r>
              <a:rPr lang="en-US" sz="2200" dirty="0"/>
              <a:t> </a:t>
            </a:r>
            <a:r>
              <a:rPr lang="en-US" sz="2200" dirty="0" err="1"/>
              <a:t>dụng</a:t>
            </a:r>
            <a:r>
              <a:rPr lang="en-US" sz="2200" dirty="0"/>
              <a:t> </a:t>
            </a:r>
            <a:r>
              <a:rPr lang="en-US" sz="2200" dirty="0" err="1"/>
              <a:t>màn</a:t>
            </a:r>
            <a:r>
              <a:rPr lang="en-US" sz="2200" dirty="0"/>
              <a:t> </a:t>
            </a:r>
            <a:r>
              <a:rPr lang="en-US" sz="2200" dirty="0" err="1"/>
              <a:t>hình</a:t>
            </a:r>
            <a:r>
              <a:rPr lang="en-US" sz="2200" dirty="0"/>
              <a:t> ở </a:t>
            </a:r>
            <a:r>
              <a:rPr lang="en-US" sz="2200" dirty="0" err="1"/>
              <a:t>chế</a:t>
            </a:r>
            <a:r>
              <a:rPr lang="en-US" sz="2200" dirty="0"/>
              <a:t> </a:t>
            </a:r>
            <a:r>
              <a:rPr lang="en-US" sz="2200" dirty="0" err="1"/>
              <a:t>độ</a:t>
            </a:r>
            <a:r>
              <a:rPr lang="en-US" sz="2200" dirty="0"/>
              <a:t> </a:t>
            </a:r>
            <a:r>
              <a:rPr lang="en-US" sz="2200" b="1" dirty="0"/>
              <a:t>Show Presenter View </a:t>
            </a:r>
            <a:r>
              <a:rPr lang="en-US" sz="2200" dirty="0" err="1"/>
              <a:t>bao</a:t>
            </a:r>
            <a:r>
              <a:rPr lang="en-US" sz="2200" dirty="0"/>
              <a:t> </a:t>
            </a:r>
            <a:r>
              <a:rPr lang="en-US" sz="2200" dirty="0" err="1"/>
              <a:t>gồm</a:t>
            </a:r>
            <a:r>
              <a:rPr lang="en-US" sz="2200" dirty="0"/>
              <a:t> </a:t>
            </a:r>
            <a:r>
              <a:rPr lang="en-US" sz="2200" dirty="0" err="1"/>
              <a:t>phần</a:t>
            </a:r>
            <a:r>
              <a:rPr lang="en-US" sz="2200" dirty="0"/>
              <a:t> </a:t>
            </a:r>
            <a:r>
              <a:rPr lang="en-US" sz="2200" b="1" dirty="0" err="1"/>
              <a:t>lý</a:t>
            </a:r>
            <a:r>
              <a:rPr lang="en-US" sz="2200" b="1" dirty="0"/>
              <a:t> </a:t>
            </a:r>
            <a:r>
              <a:rPr lang="en-US" sz="2200" b="1" dirty="0" err="1"/>
              <a:t>thuyết</a:t>
            </a:r>
            <a:r>
              <a:rPr lang="en-US" sz="2200" b="1" dirty="0"/>
              <a:t> </a:t>
            </a:r>
            <a:r>
              <a:rPr lang="en-US" sz="2200" dirty="0" err="1"/>
              <a:t>và</a:t>
            </a:r>
            <a:r>
              <a:rPr lang="en-US" sz="2200" dirty="0"/>
              <a:t> </a:t>
            </a:r>
            <a:r>
              <a:rPr lang="en-US" sz="2200" b="1" dirty="0" err="1"/>
              <a:t>hướng</a:t>
            </a:r>
            <a:r>
              <a:rPr lang="en-US" sz="2200" b="1" dirty="0"/>
              <a:t> </a:t>
            </a:r>
            <a:r>
              <a:rPr lang="en-US" sz="2200" b="1" dirty="0" err="1"/>
              <a:t>dẫn</a:t>
            </a:r>
            <a:r>
              <a:rPr lang="en-US" sz="2200" b="1" dirty="0"/>
              <a:t> </a:t>
            </a:r>
            <a:r>
              <a:rPr lang="en-US" sz="2200" b="1" dirty="0" err="1"/>
              <a:t>thao</a:t>
            </a:r>
            <a:r>
              <a:rPr lang="en-US" sz="2200" b="1" dirty="0"/>
              <a:t> </a:t>
            </a:r>
            <a:r>
              <a:rPr lang="en-US" sz="2200" b="1" dirty="0" err="1"/>
              <a:t>tác</a:t>
            </a:r>
            <a:r>
              <a:rPr lang="en-US" sz="2200" b="1" dirty="0"/>
              <a:t> </a:t>
            </a:r>
            <a:r>
              <a:rPr lang="en-US" sz="2200" b="1" dirty="0" err="1"/>
              <a:t>thực</a:t>
            </a:r>
            <a:r>
              <a:rPr lang="en-US" sz="2200" b="1" dirty="0"/>
              <a:t> </a:t>
            </a:r>
            <a:r>
              <a:rPr lang="en-US" sz="2200" b="1" dirty="0" err="1"/>
              <a:t>hành</a:t>
            </a:r>
            <a:endParaRPr lang="en-US" sz="2200" b="1" dirty="0"/>
          </a:p>
          <a:p>
            <a:r>
              <a:rPr lang="en-US" sz="2200" dirty="0" err="1"/>
              <a:t>Các</a:t>
            </a:r>
            <a:r>
              <a:rPr lang="en-US" sz="2200" dirty="0"/>
              <a:t> </a:t>
            </a:r>
            <a:r>
              <a:rPr lang="en-US" sz="2200" dirty="0" err="1"/>
              <a:t>câu</a:t>
            </a:r>
            <a:r>
              <a:rPr lang="en-US" sz="2200" dirty="0"/>
              <a:t> </a:t>
            </a:r>
            <a:r>
              <a:rPr lang="en-US" sz="2200" dirty="0" err="1"/>
              <a:t>hỏi</a:t>
            </a:r>
            <a:r>
              <a:rPr lang="en-US" sz="2200" dirty="0"/>
              <a:t> </a:t>
            </a:r>
            <a:r>
              <a:rPr lang="en-US" sz="2200" dirty="0" err="1"/>
              <a:t>ôn</a:t>
            </a:r>
            <a:r>
              <a:rPr lang="en-US" sz="2200" dirty="0"/>
              <a:t> </a:t>
            </a:r>
            <a:r>
              <a:rPr lang="en-US" sz="2200" dirty="0" err="1"/>
              <a:t>tập</a:t>
            </a:r>
            <a:r>
              <a:rPr lang="en-US" sz="2200" dirty="0"/>
              <a:t> </a:t>
            </a:r>
            <a:r>
              <a:rPr lang="en-US" sz="2200" dirty="0" err="1"/>
              <a:t>bao</a:t>
            </a:r>
            <a:r>
              <a:rPr lang="en-US" sz="2200" dirty="0"/>
              <a:t> </a:t>
            </a:r>
            <a:r>
              <a:rPr lang="en-US" sz="2200" dirty="0" err="1"/>
              <a:t>gồm</a:t>
            </a:r>
            <a:r>
              <a:rPr lang="en-US" sz="2200" dirty="0"/>
              <a:t> </a:t>
            </a:r>
            <a:r>
              <a:rPr lang="en-US" sz="2200" dirty="0" err="1"/>
              <a:t>cả</a:t>
            </a:r>
            <a:r>
              <a:rPr lang="en-US" sz="2200" dirty="0"/>
              <a:t> </a:t>
            </a:r>
            <a:r>
              <a:rPr lang="en-US" sz="2200" dirty="0" err="1"/>
              <a:t>phần</a:t>
            </a:r>
            <a:r>
              <a:rPr lang="en-US" sz="2200" dirty="0"/>
              <a:t> </a:t>
            </a:r>
            <a:r>
              <a:rPr lang="en-US" sz="2200" dirty="0" err="1"/>
              <a:t>đáp</a:t>
            </a:r>
            <a:r>
              <a:rPr lang="en-US" sz="2200" dirty="0"/>
              <a:t> </a:t>
            </a:r>
            <a:r>
              <a:rPr lang="en-US" sz="2200" dirty="0" err="1"/>
              <a:t>án</a:t>
            </a:r>
            <a:r>
              <a:rPr lang="en-US" sz="2200" dirty="0"/>
              <a:t> </a:t>
            </a:r>
            <a:r>
              <a:rPr lang="en-US" sz="2200" dirty="0" err="1"/>
              <a:t>dưới</a:t>
            </a:r>
            <a:r>
              <a:rPr lang="en-US" sz="2200" dirty="0"/>
              <a:t> </a:t>
            </a:r>
            <a:r>
              <a:rPr lang="en-US" sz="2200" dirty="0" err="1"/>
              <a:t>dạng</a:t>
            </a:r>
            <a:r>
              <a:rPr lang="en-US" sz="2200" dirty="0"/>
              <a:t> </a:t>
            </a:r>
            <a:r>
              <a:rPr lang="en-US" sz="2200" b="1" dirty="0"/>
              <a:t>Animation</a:t>
            </a:r>
          </a:p>
        </p:txBody>
      </p:sp>
      <p:sp>
        <p:nvSpPr>
          <p:cNvPr id="4" name="Date Placeholder 3"/>
          <p:cNvSpPr>
            <a:spLocks noGrp="1"/>
          </p:cNvSpPr>
          <p:nvPr>
            <p:ph type="dt" sz="half" idx="14"/>
          </p:nvPr>
        </p:nvSpPr>
        <p:spPr/>
        <p:txBody>
          <a:bodyPr/>
          <a:lstStyle/>
          <a:p>
            <a:fld id="{2128FE97-7DB6-4A20-8E18-1507437E67B9}" type="datetime1">
              <a:rPr lang="en-US" smtClean="0"/>
              <a:t>9/14/2019</a:t>
            </a:fld>
            <a:endParaRPr lang="en-US"/>
          </a:p>
        </p:txBody>
      </p:sp>
      <p:sp>
        <p:nvSpPr>
          <p:cNvPr id="5" name="Footer Placeholder 4"/>
          <p:cNvSpPr>
            <a:spLocks noGrp="1"/>
          </p:cNvSpPr>
          <p:nvPr>
            <p:ph type="ftr" sz="quarter" idx="15"/>
          </p:nvPr>
        </p:nvSpPr>
        <p:spPr/>
        <p:txBody>
          <a:bodyPr/>
          <a:lstStyle/>
          <a:p>
            <a:r>
              <a:rPr lang="en-US"/>
              <a:t>MOS Word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9166" y="285750"/>
            <a:ext cx="7654834" cy="533400"/>
          </a:xfrm>
        </p:spPr>
        <p:txBody>
          <a:bodyPr/>
          <a:lstStyle/>
          <a:p>
            <a:pPr lvl="0"/>
            <a:r>
              <a:rPr lang="es-MX"/>
              <a:t>Lưu bài trình chiếu thành hình ảnh</a:t>
            </a:r>
            <a:endParaRPr lang="en-US"/>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a:xfrm>
            <a:off x="457199" y="1123950"/>
            <a:ext cx="8530047" cy="3429000"/>
          </a:xfrm>
        </p:spPr>
        <p:txBody>
          <a:bodyPr/>
          <a:lstStyle/>
          <a:p>
            <a:r>
              <a:rPr lang="es-MX"/>
              <a:t>Có thể lưu các slide riêng lẻ hoặc toàn bộ bài trình chiếu ở nhiều định dạng hình ảnh. </a:t>
            </a:r>
          </a:p>
          <a:p>
            <a:r>
              <a:rPr lang="es-MX"/>
              <a:t>Hai định dạng hình ảnh phổ biến nhất là PNG và JPEG. </a:t>
            </a:r>
          </a:p>
          <a:p>
            <a:r>
              <a:rPr lang="es-MX"/>
              <a:t>PowerPoint sẽ lưu từng slide dưới dạng tập tin hình ảnh riêng biệt và không có liên kết với các slide khác trong bài trình chiếu. </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20</a:t>
            </a:fld>
            <a:endParaRPr lang="en-US"/>
          </a:p>
        </p:txBody>
      </p:sp>
    </p:spTree>
    <p:extLst>
      <p:ext uri="{BB962C8B-B14F-4D97-AF65-F5344CB8AC3E}">
        <p14:creationId xmlns:p14="http://schemas.microsoft.com/office/powerpoint/2010/main" val="41528739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9864" y="285750"/>
            <a:ext cx="7904136" cy="533400"/>
          </a:xfrm>
        </p:spPr>
        <p:txBody>
          <a:bodyPr/>
          <a:lstStyle/>
          <a:p>
            <a:pPr lvl="0"/>
            <a:r>
              <a:rPr lang="en-US" sz="2400"/>
              <a:t>Lưu bản trình bày dưới dạng PowerPoint Picture Presentation</a:t>
            </a:r>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a:xfrm>
            <a:off x="294469" y="1123950"/>
            <a:ext cx="8692778" cy="3429000"/>
          </a:xfrm>
        </p:spPr>
        <p:txBody>
          <a:bodyPr/>
          <a:lstStyle/>
          <a:p>
            <a:r>
              <a:rPr lang="en-US"/>
              <a:t>Lưu bản trình bày dưới dạng pptx nhưng mỗi slide là một hình ảnh</a:t>
            </a:r>
            <a:endParaRPr lang="es-MX"/>
          </a:p>
          <a:p>
            <a:r>
              <a:rPr lang="es-MX"/>
              <a:t>Ngoài ra, có thể lưu bài trình chiếu dưới định dạng ảnh GIF, TIFF hoặc bitmap bằng cách chọn định dạng trong danh sách </a:t>
            </a:r>
            <a:r>
              <a:rPr lang="es-MX" b="1"/>
              <a:t>Save as type</a:t>
            </a:r>
            <a:endParaRPr lang="en-US" b="1"/>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21</a:t>
            </a:fld>
            <a:endParaRPr lang="en-US"/>
          </a:p>
        </p:txBody>
      </p:sp>
    </p:spTree>
    <p:extLst>
      <p:ext uri="{BB962C8B-B14F-4D97-AF65-F5344CB8AC3E}">
        <p14:creationId xmlns:p14="http://schemas.microsoft.com/office/powerpoint/2010/main" val="13298469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Lưu bài trình chiếu thành Video</a:t>
            </a:r>
            <a:endParaRPr lang="en-US"/>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p:txBody>
          <a:bodyPr/>
          <a:lstStyle/>
          <a:p>
            <a:r>
              <a:rPr lang="es-MX"/>
              <a:t>Lưu bài trình chiếu dưới dạng video cho phép tải nó lên một trang web, xuất bản trên blog, gửi dưới dạng tập tin đính kèm email hoặc ghi vào đĩa DVD. </a:t>
            </a:r>
            <a:endParaRPr lang="en-US"/>
          </a:p>
          <a:p>
            <a:r>
              <a:rPr lang="es-MX"/>
              <a:t>PowerPoint lưu bài trình chiếu ở định dạng Video MPEG-4 (.mp4), kết hợp tất cả các chú thích, hiệu ứng động, hiệu ứng chuyển tiếp, ghi âm tường thuật và phương tiện truyền thông khác vào tập tin video.</a:t>
            </a:r>
            <a:endParaRPr lang="en-US"/>
          </a:p>
          <a:p>
            <a:r>
              <a:rPr lang="es-MX"/>
              <a:t>Khi xuất tập tin, có thể chỉ định chất lượng và kích thước màn hình của video. </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22</a:t>
            </a:fld>
            <a:endParaRPr lang="en-US"/>
          </a:p>
        </p:txBody>
      </p:sp>
    </p:spTree>
    <p:extLst>
      <p:ext uri="{BB962C8B-B14F-4D97-AF65-F5344CB8AC3E}">
        <p14:creationId xmlns:p14="http://schemas.microsoft.com/office/powerpoint/2010/main" val="24201433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Lưu bài trình chiếu thành Video</a:t>
            </a:r>
            <a:endParaRPr lang="en-US"/>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p:txBody>
          <a:bodyPr/>
          <a:lstStyle/>
          <a:p>
            <a:r>
              <a:rPr lang="es-MX"/>
              <a:t>Khi xuất bài trình chiếu thành video, các slide sẽ tự động chuyển tiếp. Nếu đã ghi lại thời gian trong bài trình chiếu, video sẽ thực hiện theo thời gian đó. Nếu chưa đặt thời gian, bạn có thể đặt tất cả các slide chuyển tiếp sau cùng một khoảng thời gian bằng cách nhập số giây vào ô Seconds spent on each slide.</a:t>
            </a:r>
            <a:endParaRPr lang="en-US"/>
          </a:p>
          <a:p>
            <a:r>
              <a:rPr lang="es-MX"/>
              <a:t>Nếu có sử dụng chủ đề bài trình chiếu cho phiên bản PowerPoint trước đó, có thể cần phải chạy </a:t>
            </a:r>
            <a:r>
              <a:rPr lang="es-MX" b="1"/>
              <a:t>Compatibility Checker </a:t>
            </a:r>
            <a:r>
              <a:rPr lang="es-MX"/>
              <a:t>để giải quyết các vấn đề về tính tương thích trước khi lưu dưới dạng video.</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23</a:t>
            </a:fld>
            <a:endParaRPr lang="en-US"/>
          </a:p>
        </p:txBody>
      </p:sp>
      <p:pic>
        <p:nvPicPr>
          <p:cNvPr id="11" name="Picture 10">
            <a:extLst>
              <a:ext uri="{FF2B5EF4-FFF2-40B4-BE49-F238E27FC236}">
                <a16:creationId xmlns:a16="http://schemas.microsoft.com/office/drawing/2014/main" id="{08C1054A-B72D-446A-B52C-017A2832B54E}"/>
              </a:ext>
            </a:extLst>
          </p:cNvPr>
          <p:cNvPicPr/>
          <p:nvPr/>
        </p:nvPicPr>
        <p:blipFill>
          <a:blip r:embed="rId3"/>
          <a:stretch>
            <a:fillRect/>
          </a:stretch>
        </p:blipFill>
        <p:spPr>
          <a:xfrm>
            <a:off x="3577251" y="4315923"/>
            <a:ext cx="4885098" cy="344184"/>
          </a:xfrm>
          <a:prstGeom prst="rect">
            <a:avLst/>
          </a:prstGeom>
        </p:spPr>
      </p:pic>
    </p:spTree>
    <p:extLst>
      <p:ext uri="{BB962C8B-B14F-4D97-AF65-F5344CB8AC3E}">
        <p14:creationId xmlns:p14="http://schemas.microsoft.com/office/powerpoint/2010/main" val="17369760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Lưu bài trình chiếu thành Outline</a:t>
            </a:r>
            <a:endParaRPr lang="en-US"/>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p:txBody>
          <a:bodyPr/>
          <a:lstStyle/>
          <a:p>
            <a:r>
              <a:rPr lang="es-MX"/>
              <a:t>Khi lưu bài trình chiếu dưới dạng Outline, tập tin sẽ có phần mở rộng .RTF (văn bản có định dạng), duy trì thông tin định dạng và dễ dàng được sử dụng trong các chương trình khác.</a:t>
            </a:r>
          </a:p>
          <a:p>
            <a:r>
              <a:rPr lang="es-MX"/>
              <a:t>Các tập tin RTF chứa văn bản trong các textbox và các đối tượng khác; nó không giữ lại cấu trúc các đối tượng.</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24</a:t>
            </a:fld>
            <a:endParaRPr lang="en-US"/>
          </a:p>
        </p:txBody>
      </p:sp>
    </p:spTree>
    <p:extLst>
      <p:ext uri="{BB962C8B-B14F-4D97-AF65-F5344CB8AC3E}">
        <p14:creationId xmlns:p14="http://schemas.microsoft.com/office/powerpoint/2010/main" val="35204246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Lưu bài trình chiếu thành OpenDocument</a:t>
            </a:r>
            <a:endParaRPr lang="en-US"/>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p:txBody>
          <a:bodyPr/>
          <a:lstStyle/>
          <a:p>
            <a:r>
              <a:rPr lang="es-MX"/>
              <a:t>Có thể sử dụng các ứng dụng phần mềm khác để tạo bài trình chiếu như Google Slides và OpenOffice. Các ứng dụng này cho phép mở các bài trình chiếu được lưu ở định dạng OpenDocument. </a:t>
            </a:r>
            <a:endParaRPr lang="en-US"/>
          </a:p>
          <a:p>
            <a:r>
              <a:rPr lang="es-MX"/>
              <a:t>Tuy nhiên, khi sử dụng ứng dụng khác sẽ bao gồm các tính năng khác nhau, do đó sẽ không đảm bảo có thể thao tác chỉnh sửa được tất cả các yếu tố trong bài trình chiếu. </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25</a:t>
            </a:fld>
            <a:endParaRPr lang="en-US"/>
          </a:p>
        </p:txBody>
      </p:sp>
    </p:spTree>
    <p:extLst>
      <p:ext uri="{BB962C8B-B14F-4D97-AF65-F5344CB8AC3E}">
        <p14:creationId xmlns:p14="http://schemas.microsoft.com/office/powerpoint/2010/main" val="26468667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Đóng gói bài trình chiếu vào CD</a:t>
            </a:r>
            <a:endParaRPr lang="en-US"/>
          </a:p>
        </p:txBody>
      </p:sp>
      <p:sp>
        <p:nvSpPr>
          <p:cNvPr id="10" name="Text Placeholder 9">
            <a:extLst>
              <a:ext uri="{FF2B5EF4-FFF2-40B4-BE49-F238E27FC236}">
                <a16:creationId xmlns:a16="http://schemas.microsoft.com/office/drawing/2014/main" id="{A3D15383-E7E4-4AF1-95E3-775B5CFAD0E1}"/>
              </a:ext>
            </a:extLst>
          </p:cNvPr>
          <p:cNvSpPr>
            <a:spLocks noGrp="1"/>
          </p:cNvSpPr>
          <p:nvPr>
            <p:ph type="body" sz="quarter" idx="13"/>
          </p:nvPr>
        </p:nvSpPr>
        <p:spPr>
          <a:xfrm>
            <a:off x="172996" y="1123950"/>
            <a:ext cx="5597610" cy="3429000"/>
          </a:xfrm>
        </p:spPr>
        <p:txBody>
          <a:bodyPr/>
          <a:lstStyle/>
          <a:p>
            <a:r>
              <a:rPr lang="es-MX"/>
              <a:t>Tính năng này tự động lưu tất cả các thành phần cần thiết để chạy bài trình chiếu bao gồm phông chữ, đối tượng đa phương tiện, nội dung được liên kết và PowerPoint Viewer. Tất cả được đặt sẵn vào một thư mục để ghi vào đĩa CD. </a:t>
            </a:r>
            <a:endParaRPr lang="en-US"/>
          </a:p>
          <a:p>
            <a:r>
              <a:rPr lang="es-MX"/>
              <a:t>Có thể lưu nhiều bài trình chiếu vào CD và cho biết thứ tự muốn trình chiếu.</a:t>
            </a: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a:xfrm>
            <a:off x="6612616" y="4720431"/>
            <a:ext cx="2133600" cy="274637"/>
          </a:xfrm>
        </p:spPr>
        <p:txBody>
          <a:bodyPr/>
          <a:lstStyle/>
          <a:p>
            <a:fld id="{E49F9262-1392-45F9-82B8-E6BAB6B74FE5}" type="slidenum">
              <a:rPr lang="en-US" smtClean="0"/>
              <a:pPr/>
              <a:t>26</a:t>
            </a:fld>
            <a:endParaRPr lang="en-US"/>
          </a:p>
        </p:txBody>
      </p:sp>
      <p:pic>
        <p:nvPicPr>
          <p:cNvPr id="11" name="Picture 10">
            <a:extLst>
              <a:ext uri="{FF2B5EF4-FFF2-40B4-BE49-F238E27FC236}">
                <a16:creationId xmlns:a16="http://schemas.microsoft.com/office/drawing/2014/main" id="{10806437-4D9B-4647-BD3E-07E2AB8B5760}"/>
              </a:ext>
            </a:extLst>
          </p:cNvPr>
          <p:cNvPicPr/>
          <p:nvPr/>
        </p:nvPicPr>
        <p:blipFill>
          <a:blip r:embed="rId3"/>
          <a:stretch>
            <a:fillRect/>
          </a:stretch>
        </p:blipFill>
        <p:spPr bwMode="auto">
          <a:xfrm>
            <a:off x="5755999" y="879612"/>
            <a:ext cx="3215005" cy="1607185"/>
          </a:xfrm>
          <a:prstGeom prst="rect">
            <a:avLst/>
          </a:prstGeom>
          <a:ln>
            <a:noFill/>
          </a:ln>
          <a:extLst>
            <a:ext uri="{53640926-AAD7-44D8-BBD7-CCE9431645EC}">
              <a14:shadowObscured xmlns:a14="http://schemas.microsoft.com/office/drawing/2010/main"/>
            </a:ext>
          </a:extLst>
        </p:spPr>
      </p:pic>
      <p:pic>
        <p:nvPicPr>
          <p:cNvPr id="12" name="Picture 11" descr="A screenshot of a cell phone&#10;&#10;Description automatically generated">
            <a:extLst>
              <a:ext uri="{FF2B5EF4-FFF2-40B4-BE49-F238E27FC236}">
                <a16:creationId xmlns:a16="http://schemas.microsoft.com/office/drawing/2014/main" id="{5A55541F-FF8B-4228-8E49-00B97FEAB7E0}"/>
              </a:ext>
            </a:extLst>
          </p:cNvPr>
          <p:cNvPicPr/>
          <p:nvPr/>
        </p:nvPicPr>
        <p:blipFill>
          <a:blip r:embed="rId4"/>
          <a:stretch>
            <a:fillRect/>
          </a:stretch>
        </p:blipFill>
        <p:spPr>
          <a:xfrm>
            <a:off x="5770606" y="2571750"/>
            <a:ext cx="3200398" cy="1936220"/>
          </a:xfrm>
          <a:prstGeom prst="rect">
            <a:avLst/>
          </a:prstGeom>
        </p:spPr>
      </p:pic>
    </p:spTree>
    <p:extLst>
      <p:ext uri="{BB962C8B-B14F-4D97-AF65-F5344CB8AC3E}">
        <p14:creationId xmlns:p14="http://schemas.microsoft.com/office/powerpoint/2010/main" val="15711987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Đóng gói bài trình chiếu vào CD</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a:xfrm>
            <a:off x="6612616" y="4720431"/>
            <a:ext cx="2133600" cy="274637"/>
          </a:xfrm>
        </p:spPr>
        <p:txBody>
          <a:bodyPr/>
          <a:lstStyle/>
          <a:p>
            <a:fld id="{E49F9262-1392-45F9-82B8-E6BAB6B74FE5}" type="slidenum">
              <a:rPr lang="en-US" smtClean="0"/>
              <a:pPr/>
              <a:t>27</a:t>
            </a:fld>
            <a:endParaRPr lang="en-US"/>
          </a:p>
        </p:txBody>
      </p:sp>
      <p:pic>
        <p:nvPicPr>
          <p:cNvPr id="13" name="Picture 12" descr="A screenshot of a cell phone&#10;&#10;Description automatically generated">
            <a:extLst>
              <a:ext uri="{FF2B5EF4-FFF2-40B4-BE49-F238E27FC236}">
                <a16:creationId xmlns:a16="http://schemas.microsoft.com/office/drawing/2014/main" id="{2192EE2B-B90E-4BEE-8484-0C421D9E213B}"/>
              </a:ext>
            </a:extLst>
          </p:cNvPr>
          <p:cNvPicPr/>
          <p:nvPr/>
        </p:nvPicPr>
        <p:blipFill>
          <a:blip r:embed="rId3"/>
          <a:stretch>
            <a:fillRect/>
          </a:stretch>
        </p:blipFill>
        <p:spPr>
          <a:xfrm>
            <a:off x="5696465" y="985783"/>
            <a:ext cx="3249827" cy="1841397"/>
          </a:xfrm>
          <a:prstGeom prst="rect">
            <a:avLst/>
          </a:prstGeom>
        </p:spPr>
      </p:pic>
      <p:graphicFrame>
        <p:nvGraphicFramePr>
          <p:cNvPr id="3" name="Table 2">
            <a:extLst>
              <a:ext uri="{FF2B5EF4-FFF2-40B4-BE49-F238E27FC236}">
                <a16:creationId xmlns:a16="http://schemas.microsoft.com/office/drawing/2014/main" id="{8202842B-B17B-4A2C-8E1F-77A67EE68307}"/>
              </a:ext>
            </a:extLst>
          </p:cNvPr>
          <p:cNvGraphicFramePr>
            <a:graphicFrameLocks noGrp="1"/>
          </p:cNvGraphicFramePr>
          <p:nvPr>
            <p:extLst>
              <p:ext uri="{D42A27DB-BD31-4B8C-83A1-F6EECF244321}">
                <p14:modId xmlns:p14="http://schemas.microsoft.com/office/powerpoint/2010/main" val="468766862"/>
              </p:ext>
            </p:extLst>
          </p:nvPr>
        </p:nvGraphicFramePr>
        <p:xfrm>
          <a:off x="197708" y="998580"/>
          <a:ext cx="5387546" cy="2607742"/>
        </p:xfrm>
        <a:graphic>
          <a:graphicData uri="http://schemas.openxmlformats.org/drawingml/2006/table">
            <a:tbl>
              <a:tblPr firstCol="1" bandRow="1">
                <a:tableStyleId>{FABFCF23-3B69-468F-B69F-88F6DE6A72F2}</a:tableStyleId>
              </a:tblPr>
              <a:tblGrid>
                <a:gridCol w="1075038">
                  <a:extLst>
                    <a:ext uri="{9D8B030D-6E8A-4147-A177-3AD203B41FA5}">
                      <a16:colId xmlns:a16="http://schemas.microsoft.com/office/drawing/2014/main" val="1160173823"/>
                    </a:ext>
                  </a:extLst>
                </a:gridCol>
                <a:gridCol w="4312508">
                  <a:extLst>
                    <a:ext uri="{9D8B030D-6E8A-4147-A177-3AD203B41FA5}">
                      <a16:colId xmlns:a16="http://schemas.microsoft.com/office/drawing/2014/main" val="948255874"/>
                    </a:ext>
                  </a:extLst>
                </a:gridCol>
              </a:tblGrid>
              <a:tr h="1179741">
                <a:tc>
                  <a:txBody>
                    <a:bodyPr/>
                    <a:lstStyle/>
                    <a:p>
                      <a:pPr marL="0" marR="68580" lvl="0" indent="0">
                        <a:lnSpc>
                          <a:spcPct val="100000"/>
                        </a:lnSpc>
                        <a:spcBef>
                          <a:spcPts val="300"/>
                        </a:spcBef>
                        <a:spcAft>
                          <a:spcPts val="600"/>
                        </a:spcAft>
                        <a:buFont typeface="Wingdings" panose="05000000000000000000" pitchFamily="2" charset="2"/>
                        <a:buNone/>
                      </a:pPr>
                      <a:r>
                        <a:rPr lang="en-CA" sz="1600">
                          <a:effectLst/>
                        </a:rPr>
                        <a:t>Include these files</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140970" lvl="0" indent="0">
                        <a:lnSpc>
                          <a:spcPct val="100000"/>
                        </a:lnSpc>
                        <a:spcBef>
                          <a:spcPts val="300"/>
                        </a:spcBef>
                        <a:spcAft>
                          <a:spcPts val="600"/>
                        </a:spcAft>
                        <a:buFont typeface="Wingdings" panose="05000000000000000000" pitchFamily="2" charset="2"/>
                        <a:buNone/>
                      </a:pPr>
                      <a:r>
                        <a:rPr lang="en-CA" sz="1600">
                          <a:effectLst/>
                        </a:rPr>
                        <a:t>Đóng gói bao gồm các tập tin được liên kết với bài trình chiếu.</a:t>
                      </a:r>
                      <a:endParaRPr lang="en-US" sz="1600">
                        <a:effectLst/>
                      </a:endParaRPr>
                    </a:p>
                    <a:p>
                      <a:pPr marL="0" marR="140970" lvl="0" indent="0">
                        <a:lnSpc>
                          <a:spcPct val="100000"/>
                        </a:lnSpc>
                        <a:spcBef>
                          <a:spcPts val="300"/>
                        </a:spcBef>
                        <a:spcAft>
                          <a:spcPts val="600"/>
                        </a:spcAft>
                        <a:buFont typeface="Wingdings" panose="05000000000000000000" pitchFamily="2" charset="2"/>
                        <a:buNone/>
                      </a:pPr>
                      <a:r>
                        <a:rPr lang="en-CA" sz="1600">
                          <a:effectLst/>
                        </a:rPr>
                        <a:t>Nhúng phông chữ TrueType trong bài trình chiếu.</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118404789"/>
                  </a:ext>
                </a:extLst>
              </a:tr>
              <a:tr h="1428001">
                <a:tc>
                  <a:txBody>
                    <a:bodyPr/>
                    <a:lstStyle/>
                    <a:p>
                      <a:pPr marL="0" marR="68580" lvl="0" indent="0" algn="l">
                        <a:lnSpc>
                          <a:spcPct val="100000"/>
                        </a:lnSpc>
                        <a:spcBef>
                          <a:spcPts val="300"/>
                        </a:spcBef>
                        <a:spcAft>
                          <a:spcPts val="600"/>
                        </a:spcAft>
                        <a:buFont typeface="Wingdings" panose="05000000000000000000" pitchFamily="2" charset="2"/>
                        <a:buNone/>
                      </a:pPr>
                      <a:r>
                        <a:rPr lang="en-CA" sz="1600">
                          <a:effectLst/>
                        </a:rPr>
                        <a:t>Enhance security and privacy</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nchor="ctr"/>
                </a:tc>
                <a:tc>
                  <a:txBody>
                    <a:bodyPr/>
                    <a:lstStyle/>
                    <a:p>
                      <a:pPr marL="0" marR="140970" lvl="0" indent="0">
                        <a:lnSpc>
                          <a:spcPct val="100000"/>
                        </a:lnSpc>
                        <a:spcBef>
                          <a:spcPts val="300"/>
                        </a:spcBef>
                        <a:spcAft>
                          <a:spcPts val="600"/>
                        </a:spcAft>
                        <a:buFont typeface="Wingdings" panose="05000000000000000000" pitchFamily="2" charset="2"/>
                        <a:buNone/>
                      </a:pPr>
                      <a:r>
                        <a:rPr lang="en-CA" sz="1600">
                          <a:effectLst/>
                        </a:rPr>
                        <a:t>Yêu cầu người dùng khác cung cấp mật khẩu trước khi mở hoặc chỉnh sửa các bài trình chiếu được sao chép.</a:t>
                      </a:r>
                      <a:endParaRPr lang="en-US" sz="1600">
                        <a:effectLst/>
                      </a:endParaRPr>
                    </a:p>
                    <a:p>
                      <a:pPr marL="0" marR="140970" lvl="0" indent="0">
                        <a:lnSpc>
                          <a:spcPct val="100000"/>
                        </a:lnSpc>
                        <a:spcBef>
                          <a:spcPts val="300"/>
                        </a:spcBef>
                        <a:spcAft>
                          <a:spcPts val="600"/>
                        </a:spcAft>
                        <a:buFont typeface="Wingdings" panose="05000000000000000000" pitchFamily="2" charset="2"/>
                        <a:buNone/>
                      </a:pPr>
                      <a:r>
                        <a:rPr lang="en-CA" sz="1600">
                          <a:effectLst/>
                        </a:rPr>
                        <a:t>Kiểm tra các thông tin không phù hợp hoặc riêng tư của bài trình chiếu.</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2711071692"/>
                  </a:ext>
                </a:extLst>
              </a:tr>
            </a:tbl>
          </a:graphicData>
        </a:graphic>
      </p:graphicFrame>
      <p:pic>
        <p:nvPicPr>
          <p:cNvPr id="14" name="Picture 13" descr="A screenshot of a cell phone&#10;&#10;Description automatically generated">
            <a:extLst>
              <a:ext uri="{FF2B5EF4-FFF2-40B4-BE49-F238E27FC236}">
                <a16:creationId xmlns:a16="http://schemas.microsoft.com/office/drawing/2014/main" id="{677421B6-85A2-4157-988C-72C7AC30BA65}"/>
              </a:ext>
            </a:extLst>
          </p:cNvPr>
          <p:cNvPicPr/>
          <p:nvPr/>
        </p:nvPicPr>
        <p:blipFill>
          <a:blip r:embed="rId4"/>
          <a:stretch>
            <a:fillRect/>
          </a:stretch>
        </p:blipFill>
        <p:spPr>
          <a:xfrm>
            <a:off x="5696464" y="2881636"/>
            <a:ext cx="2872445" cy="1213637"/>
          </a:xfrm>
          <a:prstGeom prst="rect">
            <a:avLst/>
          </a:prstGeom>
        </p:spPr>
      </p:pic>
      <p:pic>
        <p:nvPicPr>
          <p:cNvPr id="15" name="Picture 14" descr="A screenshot of a cell phone&#10;&#10;Description automatically generated">
            <a:extLst>
              <a:ext uri="{FF2B5EF4-FFF2-40B4-BE49-F238E27FC236}">
                <a16:creationId xmlns:a16="http://schemas.microsoft.com/office/drawing/2014/main" id="{8A731BA4-0A60-4208-B8FA-4BE005D2F426}"/>
              </a:ext>
            </a:extLst>
          </p:cNvPr>
          <p:cNvPicPr/>
          <p:nvPr/>
        </p:nvPicPr>
        <p:blipFill>
          <a:blip r:embed="rId5"/>
          <a:stretch>
            <a:fillRect/>
          </a:stretch>
        </p:blipFill>
        <p:spPr>
          <a:xfrm>
            <a:off x="2062549" y="4142106"/>
            <a:ext cx="5715000" cy="899795"/>
          </a:xfrm>
          <a:prstGeom prst="rect">
            <a:avLst/>
          </a:prstGeom>
        </p:spPr>
      </p:pic>
    </p:spTree>
    <p:extLst>
      <p:ext uri="{BB962C8B-B14F-4D97-AF65-F5344CB8AC3E}">
        <p14:creationId xmlns:p14="http://schemas.microsoft.com/office/powerpoint/2010/main" val="3747593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In bài trình chiếu</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a:xfrm>
            <a:off x="6612616" y="4720431"/>
            <a:ext cx="2133600" cy="274637"/>
          </a:xfrm>
        </p:spPr>
        <p:txBody>
          <a:bodyPr/>
          <a:lstStyle/>
          <a:p>
            <a:fld id="{E49F9262-1392-45F9-82B8-E6BAB6B74FE5}" type="slidenum">
              <a:rPr lang="en-US" smtClean="0"/>
              <a:pPr/>
              <a:t>28</a:t>
            </a:fld>
            <a:endParaRPr lang="en-US"/>
          </a:p>
        </p:txBody>
      </p:sp>
      <p:pic>
        <p:nvPicPr>
          <p:cNvPr id="10" name="Picture 9" descr="A screenshot of a cell phone&#10;&#10;Description automatically generated">
            <a:extLst>
              <a:ext uri="{FF2B5EF4-FFF2-40B4-BE49-F238E27FC236}">
                <a16:creationId xmlns:a16="http://schemas.microsoft.com/office/drawing/2014/main" id="{D1654AF5-CCE9-4395-BA62-F33C8F9C4B8A}"/>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50141" y="1006266"/>
            <a:ext cx="1642110" cy="3765847"/>
          </a:xfrm>
          <a:prstGeom prst="rect">
            <a:avLst/>
          </a:prstGeom>
          <a:noFill/>
          <a:ln>
            <a:noFill/>
          </a:ln>
          <a:extLst>
            <a:ext uri="{53640926-AAD7-44D8-BBD7-CCE9431645EC}">
              <a14:shadowObscured xmlns:a14="http://schemas.microsoft.com/office/drawing/2010/main"/>
            </a:ext>
          </a:extLst>
        </p:spPr>
      </p:pic>
      <p:pic>
        <p:nvPicPr>
          <p:cNvPr id="11" name="Picture 10" descr="A screenshot of a cell phone&#10;&#10;Description automatically generated">
            <a:extLst>
              <a:ext uri="{FF2B5EF4-FFF2-40B4-BE49-F238E27FC236}">
                <a16:creationId xmlns:a16="http://schemas.microsoft.com/office/drawing/2014/main" id="{95413893-8A02-4D0C-B07E-77A040F233C0}"/>
              </a:ext>
            </a:extLst>
          </p:cNvPr>
          <p:cNvPicPr/>
          <p:nvPr/>
        </p:nvPicPr>
        <p:blipFill>
          <a:blip r:embed="rId4"/>
          <a:stretch>
            <a:fillRect/>
          </a:stretch>
        </p:blipFill>
        <p:spPr bwMode="auto">
          <a:xfrm>
            <a:off x="1942416" y="1006266"/>
            <a:ext cx="1642110" cy="2101850"/>
          </a:xfrm>
          <a:prstGeom prst="rect">
            <a:avLst/>
          </a:prstGeom>
          <a:noFill/>
          <a:ln>
            <a:noFill/>
          </a:ln>
        </p:spPr>
      </p:pic>
      <p:pic>
        <p:nvPicPr>
          <p:cNvPr id="12" name="Picture 11" descr="A picture containing screenshot&#10;&#10;Description automatically generated">
            <a:extLst>
              <a:ext uri="{FF2B5EF4-FFF2-40B4-BE49-F238E27FC236}">
                <a16:creationId xmlns:a16="http://schemas.microsoft.com/office/drawing/2014/main" id="{768E8D3C-AFAA-4CB6-B9CC-ABF7B3902057}"/>
              </a:ext>
            </a:extLst>
          </p:cNvPr>
          <p:cNvPicPr/>
          <p:nvPr/>
        </p:nvPicPr>
        <p:blipFill>
          <a:blip r:embed="rId5"/>
          <a:stretch>
            <a:fillRect/>
          </a:stretch>
        </p:blipFill>
        <p:spPr bwMode="auto">
          <a:xfrm>
            <a:off x="3634690" y="941094"/>
            <a:ext cx="2279533" cy="258091"/>
          </a:xfrm>
          <a:prstGeom prst="rect">
            <a:avLst/>
          </a:prstGeom>
          <a:noFill/>
          <a:ln>
            <a:noFill/>
          </a:ln>
        </p:spPr>
      </p:pic>
      <p:pic>
        <p:nvPicPr>
          <p:cNvPr id="16" name="Picture 15" descr="A screenshot of a cell phone&#10;&#10;Description automatically generated">
            <a:extLst>
              <a:ext uri="{FF2B5EF4-FFF2-40B4-BE49-F238E27FC236}">
                <a16:creationId xmlns:a16="http://schemas.microsoft.com/office/drawing/2014/main" id="{8DA32CAB-292A-4C97-88AC-105C15F6261C}"/>
              </a:ext>
            </a:extLst>
          </p:cNvPr>
          <p:cNvPicPr/>
          <p:nvPr/>
        </p:nvPicPr>
        <p:blipFill>
          <a:blip r:embed="rId6"/>
          <a:stretch>
            <a:fillRect/>
          </a:stretch>
        </p:blipFill>
        <p:spPr bwMode="auto">
          <a:xfrm>
            <a:off x="3628224" y="1300175"/>
            <a:ext cx="2286000" cy="2848610"/>
          </a:xfrm>
          <a:prstGeom prst="rect">
            <a:avLst/>
          </a:prstGeom>
          <a:noFill/>
          <a:ln>
            <a:noFill/>
          </a:ln>
        </p:spPr>
      </p:pic>
      <p:pic>
        <p:nvPicPr>
          <p:cNvPr id="17" name="Picture 16" descr="A screenshot of a cell phone&#10;&#10;Description automatically generated">
            <a:extLst>
              <a:ext uri="{FF2B5EF4-FFF2-40B4-BE49-F238E27FC236}">
                <a16:creationId xmlns:a16="http://schemas.microsoft.com/office/drawing/2014/main" id="{4549F93E-E842-4A0B-A81D-D61C8E4EB176}"/>
              </a:ext>
            </a:extLst>
          </p:cNvPr>
          <p:cNvPicPr/>
          <p:nvPr/>
        </p:nvPicPr>
        <p:blipFill>
          <a:blip r:embed="rId7"/>
          <a:stretch>
            <a:fillRect/>
          </a:stretch>
        </p:blipFill>
        <p:spPr bwMode="auto">
          <a:xfrm>
            <a:off x="6019799" y="931562"/>
            <a:ext cx="2456543" cy="1380521"/>
          </a:xfrm>
          <a:prstGeom prst="rect">
            <a:avLst/>
          </a:prstGeom>
          <a:noFill/>
          <a:ln>
            <a:noFill/>
          </a:ln>
        </p:spPr>
      </p:pic>
      <p:pic>
        <p:nvPicPr>
          <p:cNvPr id="18" name="Picture 17" descr="A screenshot of a cell phone&#10;&#10;Description automatically generated">
            <a:extLst>
              <a:ext uri="{FF2B5EF4-FFF2-40B4-BE49-F238E27FC236}">
                <a16:creationId xmlns:a16="http://schemas.microsoft.com/office/drawing/2014/main" id="{F58B7A72-0552-47FD-9528-133FAC4AD2B1}"/>
              </a:ext>
            </a:extLst>
          </p:cNvPr>
          <p:cNvPicPr/>
          <p:nvPr/>
        </p:nvPicPr>
        <p:blipFill>
          <a:blip r:embed="rId8">
            <a:extLst>
              <a:ext uri="{28A0092B-C50C-407E-A947-70E740481C1C}">
                <a14:useLocalDpi xmlns:a14="http://schemas.microsoft.com/office/drawing/2010/main" val="0"/>
              </a:ext>
            </a:extLst>
          </a:blip>
          <a:stretch>
            <a:fillRect/>
          </a:stretch>
        </p:blipFill>
        <p:spPr bwMode="auto">
          <a:xfrm>
            <a:off x="6051326" y="2424495"/>
            <a:ext cx="2425016" cy="1825374"/>
          </a:xfrm>
          <a:prstGeom prst="rect">
            <a:avLst/>
          </a:prstGeom>
          <a:noFill/>
          <a:ln>
            <a:noFill/>
          </a:ln>
        </p:spPr>
      </p:pic>
      <p:pic>
        <p:nvPicPr>
          <p:cNvPr id="19" name="Picture 18" descr="A close up of a logo&#10;&#10;Description automatically generated">
            <a:extLst>
              <a:ext uri="{FF2B5EF4-FFF2-40B4-BE49-F238E27FC236}">
                <a16:creationId xmlns:a16="http://schemas.microsoft.com/office/drawing/2014/main" id="{DE2C6751-E8E3-4956-B058-2F26DA4CEDAC}"/>
              </a:ext>
            </a:extLst>
          </p:cNvPr>
          <p:cNvPicPr/>
          <p:nvPr/>
        </p:nvPicPr>
        <p:blipFill>
          <a:blip r:embed="rId9"/>
          <a:stretch>
            <a:fillRect/>
          </a:stretch>
        </p:blipFill>
        <p:spPr bwMode="auto">
          <a:xfrm>
            <a:off x="3692869" y="4291224"/>
            <a:ext cx="4927118" cy="274636"/>
          </a:xfrm>
          <a:prstGeom prst="rect">
            <a:avLst/>
          </a:prstGeom>
          <a:noFill/>
          <a:ln>
            <a:noFill/>
          </a:ln>
        </p:spPr>
      </p:pic>
    </p:spTree>
    <p:extLst>
      <p:ext uri="{BB962C8B-B14F-4D97-AF65-F5344CB8AC3E}">
        <p14:creationId xmlns:p14="http://schemas.microsoft.com/office/powerpoint/2010/main" val="4371776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Chia sẻ bài trình chiếu</a:t>
            </a:r>
            <a:endParaRPr lang="en-US"/>
          </a:p>
        </p:txBody>
      </p:sp>
      <p:sp>
        <p:nvSpPr>
          <p:cNvPr id="25" name="Text Placeholder 24">
            <a:extLst>
              <a:ext uri="{FF2B5EF4-FFF2-40B4-BE49-F238E27FC236}">
                <a16:creationId xmlns:a16="http://schemas.microsoft.com/office/drawing/2014/main" id="{E3AAB87D-8A7E-430C-BEBC-904BC84E9F45}"/>
              </a:ext>
            </a:extLst>
          </p:cNvPr>
          <p:cNvSpPr>
            <a:spLocks noGrp="1"/>
          </p:cNvSpPr>
          <p:nvPr>
            <p:ph type="body" sz="quarter" idx="13"/>
          </p:nvPr>
        </p:nvSpPr>
        <p:spPr>
          <a:xfrm>
            <a:off x="261258" y="1123950"/>
            <a:ext cx="4659086" cy="3429000"/>
          </a:xfrm>
        </p:spPr>
        <p:txBody>
          <a:bodyPr/>
          <a:lstStyle/>
          <a:p>
            <a:r>
              <a:rPr lang="es-MX"/>
              <a:t>PowerPoint giúp dễ dàng chia sẻ bài trình chiếu với người khác bằng nhiều dịch vụ khác nhau, như email, OneDrive, SharePoint và Skype.</a:t>
            </a:r>
          </a:p>
          <a:p>
            <a:pPr marL="0" indent="0">
              <a:buNone/>
            </a:pPr>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29</a:t>
            </a:fld>
            <a:endParaRPr lang="en-US"/>
          </a:p>
        </p:txBody>
      </p:sp>
      <p:pic>
        <p:nvPicPr>
          <p:cNvPr id="19" name="Picture 18" descr="A close up of a logo&#10;&#10;Description automatically generated">
            <a:extLst>
              <a:ext uri="{FF2B5EF4-FFF2-40B4-BE49-F238E27FC236}">
                <a16:creationId xmlns:a16="http://schemas.microsoft.com/office/drawing/2014/main" id="{DE2C6751-E8E3-4956-B058-2F26DA4CEDAC}"/>
              </a:ext>
            </a:extLst>
          </p:cNvPr>
          <p:cNvPicPr/>
          <p:nvPr/>
        </p:nvPicPr>
        <p:blipFill>
          <a:blip r:embed="rId3"/>
          <a:stretch>
            <a:fillRect/>
          </a:stretch>
        </p:blipFill>
        <p:spPr bwMode="auto">
          <a:xfrm>
            <a:off x="4158324" y="4431840"/>
            <a:ext cx="4215130" cy="234950"/>
          </a:xfrm>
          <a:prstGeom prst="rect">
            <a:avLst/>
          </a:prstGeom>
          <a:noFill/>
          <a:ln>
            <a:noFill/>
          </a:ln>
        </p:spPr>
      </p:pic>
      <p:pic>
        <p:nvPicPr>
          <p:cNvPr id="20" name="Picture 19" descr="A screenshot of a cell phone&#10;&#10;Description automatically generated">
            <a:extLst>
              <a:ext uri="{FF2B5EF4-FFF2-40B4-BE49-F238E27FC236}">
                <a16:creationId xmlns:a16="http://schemas.microsoft.com/office/drawing/2014/main" id="{F74C5DF0-579C-4DB0-9B8A-D586E7B1C602}"/>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4920343" y="1284692"/>
            <a:ext cx="1935117" cy="3100151"/>
          </a:xfrm>
          <a:prstGeom prst="rect">
            <a:avLst/>
          </a:prstGeom>
          <a:ln>
            <a:noFill/>
          </a:ln>
          <a:extLst>
            <a:ext uri="{53640926-AAD7-44D8-BBD7-CCE9431645EC}">
              <a14:shadowObscured xmlns:a14="http://schemas.microsoft.com/office/drawing/2010/main"/>
            </a:ext>
          </a:extLst>
        </p:spPr>
      </p:pic>
      <p:pic>
        <p:nvPicPr>
          <p:cNvPr id="21" name="Picture 20">
            <a:extLst>
              <a:ext uri="{FF2B5EF4-FFF2-40B4-BE49-F238E27FC236}">
                <a16:creationId xmlns:a16="http://schemas.microsoft.com/office/drawing/2014/main" id="{16F517D7-CD3F-46F8-8A19-5CC97B7CC054}"/>
              </a:ext>
            </a:extLst>
          </p:cNvPr>
          <p:cNvPicPr/>
          <p:nvPr/>
        </p:nvPicPr>
        <p:blipFill>
          <a:blip r:embed="rId5">
            <a:extLst>
              <a:ext uri="{28A0092B-C50C-407E-A947-70E740481C1C}">
                <a14:useLocalDpi xmlns:a14="http://schemas.microsoft.com/office/drawing/2010/main" val="0"/>
              </a:ext>
            </a:extLst>
          </a:blip>
          <a:stretch>
            <a:fillRect/>
          </a:stretch>
        </p:blipFill>
        <p:spPr>
          <a:xfrm>
            <a:off x="7116717" y="1284691"/>
            <a:ext cx="1432197" cy="670549"/>
          </a:xfrm>
          <a:prstGeom prst="rect">
            <a:avLst/>
          </a:prstGeom>
        </p:spPr>
      </p:pic>
    </p:spTree>
    <p:extLst>
      <p:ext uri="{BB962C8B-B14F-4D97-AF65-F5344CB8AC3E}">
        <p14:creationId xmlns:p14="http://schemas.microsoft.com/office/powerpoint/2010/main" val="20341548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r>
              <a:rPr lang="en-US"/>
              <a:t>Nén và tối ưu hóa phương tiện truyền thông</a:t>
            </a:r>
            <a:endParaRPr lang="en-US" dirty="0"/>
          </a:p>
        </p:txBody>
      </p:sp>
      <p:sp>
        <p:nvSpPr>
          <p:cNvPr id="3" name="Content Placeholder 2"/>
          <p:cNvSpPr>
            <a:spLocks noGrp="1"/>
          </p:cNvSpPr>
          <p:nvPr>
            <p:ph type="body" sz="quarter" idx="13"/>
          </p:nvPr>
        </p:nvSpPr>
        <p:spPr>
          <a:xfrm>
            <a:off x="62427" y="942241"/>
            <a:ext cx="5760620" cy="3825023"/>
          </a:xfrm>
        </p:spPr>
        <p:txBody>
          <a:bodyPr/>
          <a:lstStyle/>
          <a:p>
            <a:r>
              <a:rPr lang="en-US"/>
              <a:t>Nếu tập tin media có vấn đề, trong thẻ File, phần Info, PowerPoint sẽ hiển thị tùy chọn </a:t>
            </a:r>
            <a:r>
              <a:rPr lang="en-US" b="1"/>
              <a:t>Optimize Media Compatibility</a:t>
            </a:r>
            <a:r>
              <a:rPr lang="en-US"/>
              <a:t>. </a:t>
            </a:r>
          </a:p>
          <a:p>
            <a:r>
              <a:rPr lang="en-US"/>
              <a:t>Tùy chọn </a:t>
            </a:r>
            <a:r>
              <a:rPr lang="en-US" b="1"/>
              <a:t>Optimize Media Compatibility </a:t>
            </a:r>
            <a:r>
              <a:rPr lang="en-US"/>
              <a:t>hiển thị số lượng tập tin đối tượng truyền thông trong bài trình chiếu và tóm tắt các vấn đề xảy ra khi trình chiếu. </a:t>
            </a:r>
          </a:p>
          <a:p>
            <a:r>
              <a:rPr lang="en-US"/>
              <a:t>Khi bấm vào nút Optimize Media Compatibility, PowerPoint sẽ tự động điều chỉnh các vấn đề. </a:t>
            </a:r>
          </a:p>
        </p:txBody>
      </p:sp>
      <p:sp>
        <p:nvSpPr>
          <p:cNvPr id="7" name="Date Placeholder 6"/>
          <p:cNvSpPr>
            <a:spLocks noGrp="1"/>
          </p:cNvSpPr>
          <p:nvPr>
            <p:ph type="dt" sz="half" idx="14"/>
          </p:nvPr>
        </p:nvSpPr>
        <p:spPr/>
        <p:txBody>
          <a:bodyPr/>
          <a:lstStyle/>
          <a:p>
            <a:fld id="{C15161DE-3666-485A-8EBA-3B13B3BF79E2}" type="datetime1">
              <a:rPr lang="en-US" smtClean="0"/>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t>3</a:t>
            </a:fld>
            <a:endParaRPr lang="en-US"/>
          </a:p>
        </p:txBody>
      </p:sp>
      <p:pic>
        <p:nvPicPr>
          <p:cNvPr id="12" name="Picture 11">
            <a:extLst>
              <a:ext uri="{FF2B5EF4-FFF2-40B4-BE49-F238E27FC236}">
                <a16:creationId xmlns:a16="http://schemas.microsoft.com/office/drawing/2014/main" id="{A89FB388-7E5C-4D0D-9E81-0CBDC471F674}"/>
              </a:ext>
            </a:extLst>
          </p:cNvPr>
          <p:cNvPicPr/>
          <p:nvPr/>
        </p:nvPicPr>
        <p:blipFill>
          <a:blip r:embed="rId3"/>
          <a:stretch>
            <a:fillRect/>
          </a:stretch>
        </p:blipFill>
        <p:spPr>
          <a:xfrm>
            <a:off x="5823046" y="1106014"/>
            <a:ext cx="3258528" cy="1944822"/>
          </a:xfrm>
          <a:prstGeom prst="rect">
            <a:avLst/>
          </a:prstGeom>
        </p:spPr>
      </p:pic>
    </p:spTree>
    <p:extLst>
      <p:ext uri="{BB962C8B-B14F-4D97-AF65-F5344CB8AC3E}">
        <p14:creationId xmlns:p14="http://schemas.microsoft.com/office/powerpoint/2010/main" val="26706556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Chia sẻ bài trình chiếu</a:t>
            </a:r>
            <a:endParaRPr lang="en-US"/>
          </a:p>
        </p:txBody>
      </p:sp>
      <p:sp>
        <p:nvSpPr>
          <p:cNvPr id="25" name="Text Placeholder 24">
            <a:extLst>
              <a:ext uri="{FF2B5EF4-FFF2-40B4-BE49-F238E27FC236}">
                <a16:creationId xmlns:a16="http://schemas.microsoft.com/office/drawing/2014/main" id="{E3AAB87D-8A7E-430C-BEBC-904BC84E9F45}"/>
              </a:ext>
            </a:extLst>
          </p:cNvPr>
          <p:cNvSpPr>
            <a:spLocks noGrp="1"/>
          </p:cNvSpPr>
          <p:nvPr>
            <p:ph type="body" sz="quarter" idx="13"/>
          </p:nvPr>
        </p:nvSpPr>
        <p:spPr>
          <a:xfrm>
            <a:off x="209595" y="836337"/>
            <a:ext cx="8724809" cy="1027198"/>
          </a:xfrm>
        </p:spPr>
        <p:txBody>
          <a:bodyPr/>
          <a:lstStyle/>
          <a:p>
            <a:r>
              <a:rPr lang="es-MX"/>
              <a:t>Có thể lưu tập tin lên OneDrive và sau đó mời người khác truy cập để cộng tác hoặc xem.</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30</a:t>
            </a:fld>
            <a:endParaRPr lang="en-US"/>
          </a:p>
        </p:txBody>
      </p:sp>
      <p:pic>
        <p:nvPicPr>
          <p:cNvPr id="10" name="Picture 9" descr="A screenshot of a cell phone&#10;&#10;Description automatically generated">
            <a:extLst>
              <a:ext uri="{FF2B5EF4-FFF2-40B4-BE49-F238E27FC236}">
                <a16:creationId xmlns:a16="http://schemas.microsoft.com/office/drawing/2014/main" id="{9CAF94C7-7F03-44EB-AE5A-709C412DF3FA}"/>
              </a:ext>
            </a:extLst>
          </p:cNvPr>
          <p:cNvPicPr/>
          <p:nvPr/>
        </p:nvPicPr>
        <p:blipFill>
          <a:blip r:embed="rId3">
            <a:extLst>
              <a:ext uri="{28A0092B-C50C-407E-A947-70E740481C1C}">
                <a14:useLocalDpi xmlns:a14="http://schemas.microsoft.com/office/drawing/2010/main" val="0"/>
              </a:ext>
            </a:extLst>
          </a:blip>
          <a:stretch>
            <a:fillRect/>
          </a:stretch>
        </p:blipFill>
        <p:spPr>
          <a:xfrm>
            <a:off x="0" y="1610591"/>
            <a:ext cx="1877831" cy="938916"/>
          </a:xfrm>
          <a:prstGeom prst="rect">
            <a:avLst/>
          </a:prstGeom>
        </p:spPr>
      </p:pic>
      <p:pic>
        <p:nvPicPr>
          <p:cNvPr id="11" name="Picture 10">
            <a:extLst>
              <a:ext uri="{FF2B5EF4-FFF2-40B4-BE49-F238E27FC236}">
                <a16:creationId xmlns:a16="http://schemas.microsoft.com/office/drawing/2014/main" id="{B8B450D9-4A1C-4440-B349-672755AABA9E}"/>
              </a:ext>
            </a:extLst>
          </p:cNvPr>
          <p:cNvPicPr/>
          <p:nvPr/>
        </p:nvPicPr>
        <p:blipFill>
          <a:blip r:embed="rId4"/>
          <a:stretch>
            <a:fillRect/>
          </a:stretch>
        </p:blipFill>
        <p:spPr>
          <a:xfrm>
            <a:off x="0" y="2697523"/>
            <a:ext cx="1885406" cy="2445977"/>
          </a:xfrm>
          <a:prstGeom prst="rect">
            <a:avLst/>
          </a:prstGeom>
        </p:spPr>
      </p:pic>
      <p:pic>
        <p:nvPicPr>
          <p:cNvPr id="12" name="Picture 11" descr="A screenshot of a cell phone&#10;&#10;Description automatically generated">
            <a:extLst>
              <a:ext uri="{FF2B5EF4-FFF2-40B4-BE49-F238E27FC236}">
                <a16:creationId xmlns:a16="http://schemas.microsoft.com/office/drawing/2014/main" id="{7B18DF89-E650-4198-B582-9692D8C0FB87}"/>
              </a:ext>
            </a:extLst>
          </p:cNvPr>
          <p:cNvPicPr/>
          <p:nvPr/>
        </p:nvPicPr>
        <p:blipFill>
          <a:blip r:embed="rId5"/>
          <a:stretch>
            <a:fillRect/>
          </a:stretch>
        </p:blipFill>
        <p:spPr bwMode="auto">
          <a:xfrm>
            <a:off x="1949109" y="1634069"/>
            <a:ext cx="2092960" cy="1144905"/>
          </a:xfrm>
          <a:prstGeom prst="rect">
            <a:avLst/>
          </a:prstGeom>
          <a:ln>
            <a:noFill/>
          </a:ln>
          <a:extLst>
            <a:ext uri="{53640926-AAD7-44D8-BBD7-CCE9431645EC}">
              <a14:shadowObscured xmlns:a14="http://schemas.microsoft.com/office/drawing/2010/main"/>
            </a:ext>
          </a:extLst>
        </p:spPr>
      </p:pic>
      <p:pic>
        <p:nvPicPr>
          <p:cNvPr id="13" name="Picture 12" descr="A screenshot of a cell phone&#10;&#10;Description automatically generated">
            <a:extLst>
              <a:ext uri="{FF2B5EF4-FFF2-40B4-BE49-F238E27FC236}">
                <a16:creationId xmlns:a16="http://schemas.microsoft.com/office/drawing/2014/main" id="{0A654BA3-E932-4CD1-9FD1-6CBCC88C7BB6}"/>
              </a:ext>
            </a:extLst>
          </p:cNvPr>
          <p:cNvPicPr/>
          <p:nvPr/>
        </p:nvPicPr>
        <p:blipFill rotWithShape="1">
          <a:blip r:embed="rId6"/>
          <a:srcRect l="-283" t="4164" r="283" b="7923"/>
          <a:stretch/>
        </p:blipFill>
        <p:spPr bwMode="auto">
          <a:xfrm>
            <a:off x="1929129" y="3927587"/>
            <a:ext cx="2264114" cy="1215913"/>
          </a:xfrm>
          <a:prstGeom prst="rect">
            <a:avLst/>
          </a:prstGeom>
          <a:ln>
            <a:noFill/>
          </a:ln>
          <a:extLst>
            <a:ext uri="{53640926-AAD7-44D8-BBD7-CCE9431645EC}">
              <a14:shadowObscured xmlns:a14="http://schemas.microsoft.com/office/drawing/2010/main"/>
            </a:ext>
          </a:extLst>
        </p:spPr>
      </p:pic>
      <p:pic>
        <p:nvPicPr>
          <p:cNvPr id="14" name="Picture 13" descr="A screenshot of a cell phone&#10;&#10;Description automatically generated">
            <a:extLst>
              <a:ext uri="{FF2B5EF4-FFF2-40B4-BE49-F238E27FC236}">
                <a16:creationId xmlns:a16="http://schemas.microsoft.com/office/drawing/2014/main" id="{248191ED-9999-4F9A-AFF2-B28DC5D780B0}"/>
              </a:ext>
            </a:extLst>
          </p:cNvPr>
          <p:cNvPicPr/>
          <p:nvPr/>
        </p:nvPicPr>
        <p:blipFill>
          <a:blip r:embed="rId7"/>
          <a:stretch>
            <a:fillRect/>
          </a:stretch>
        </p:blipFill>
        <p:spPr bwMode="auto">
          <a:xfrm>
            <a:off x="4780482" y="1567497"/>
            <a:ext cx="2090420" cy="2008505"/>
          </a:xfrm>
          <a:prstGeom prst="rect">
            <a:avLst/>
          </a:prstGeom>
          <a:ln>
            <a:noFill/>
          </a:ln>
          <a:extLst>
            <a:ext uri="{53640926-AAD7-44D8-BBD7-CCE9431645EC}">
              <a14:shadowObscured xmlns:a14="http://schemas.microsoft.com/office/drawing/2010/main"/>
            </a:ext>
          </a:extLst>
        </p:spPr>
      </p:pic>
      <p:pic>
        <p:nvPicPr>
          <p:cNvPr id="15" name="Picture 14" descr="A screenshot of a cell phone&#10;&#10;Description automatically generated">
            <a:extLst>
              <a:ext uri="{FF2B5EF4-FFF2-40B4-BE49-F238E27FC236}">
                <a16:creationId xmlns:a16="http://schemas.microsoft.com/office/drawing/2014/main" id="{C57C672C-C77B-4259-A931-282AECECFB69}"/>
              </a:ext>
            </a:extLst>
          </p:cNvPr>
          <p:cNvPicPr/>
          <p:nvPr/>
        </p:nvPicPr>
        <p:blipFill>
          <a:blip r:embed="rId8"/>
          <a:stretch>
            <a:fillRect/>
          </a:stretch>
        </p:blipFill>
        <p:spPr>
          <a:xfrm>
            <a:off x="6937260" y="1554144"/>
            <a:ext cx="2155190" cy="1990725"/>
          </a:xfrm>
          <a:prstGeom prst="rect">
            <a:avLst/>
          </a:prstGeom>
        </p:spPr>
      </p:pic>
      <p:pic>
        <p:nvPicPr>
          <p:cNvPr id="16" name="Picture 15" descr="A screenshot of a cell phone&#10;&#10;Description automatically generated">
            <a:extLst>
              <a:ext uri="{FF2B5EF4-FFF2-40B4-BE49-F238E27FC236}">
                <a16:creationId xmlns:a16="http://schemas.microsoft.com/office/drawing/2014/main" id="{F53E034B-61EA-449D-A948-CE22DC6175D9}"/>
              </a:ext>
            </a:extLst>
          </p:cNvPr>
          <p:cNvPicPr/>
          <p:nvPr/>
        </p:nvPicPr>
        <p:blipFill>
          <a:blip r:embed="rId9">
            <a:extLst>
              <a:ext uri="{28A0092B-C50C-407E-A947-70E740481C1C}">
                <a14:useLocalDpi xmlns:a14="http://schemas.microsoft.com/office/drawing/2010/main" val="0"/>
              </a:ext>
            </a:extLst>
          </a:blip>
          <a:stretch>
            <a:fillRect/>
          </a:stretch>
        </p:blipFill>
        <p:spPr>
          <a:xfrm>
            <a:off x="1929129" y="2807440"/>
            <a:ext cx="2762250" cy="1069340"/>
          </a:xfrm>
          <a:prstGeom prst="rect">
            <a:avLst/>
          </a:prstGeom>
        </p:spPr>
      </p:pic>
    </p:spTree>
    <p:extLst>
      <p:ext uri="{BB962C8B-B14F-4D97-AF65-F5344CB8AC3E}">
        <p14:creationId xmlns:p14="http://schemas.microsoft.com/office/powerpoint/2010/main" val="1999476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Gửi email bài trình chiếu</a:t>
            </a:r>
            <a:endParaRPr lang="en-US"/>
          </a:p>
        </p:txBody>
      </p:sp>
      <p:sp>
        <p:nvSpPr>
          <p:cNvPr id="25" name="Text Placeholder 24">
            <a:extLst>
              <a:ext uri="{FF2B5EF4-FFF2-40B4-BE49-F238E27FC236}">
                <a16:creationId xmlns:a16="http://schemas.microsoft.com/office/drawing/2014/main" id="{E3AAB87D-8A7E-430C-BEBC-904BC84E9F45}"/>
              </a:ext>
            </a:extLst>
          </p:cNvPr>
          <p:cNvSpPr>
            <a:spLocks noGrp="1"/>
          </p:cNvSpPr>
          <p:nvPr>
            <p:ph type="body" sz="quarter" idx="13"/>
          </p:nvPr>
        </p:nvSpPr>
        <p:spPr>
          <a:xfrm>
            <a:off x="209595" y="1016000"/>
            <a:ext cx="8724809" cy="2844800"/>
          </a:xfrm>
        </p:spPr>
        <p:txBody>
          <a:bodyPr/>
          <a:lstStyle/>
          <a:p>
            <a:r>
              <a:rPr lang="es-MX"/>
              <a:t>PowerPoint cho phép chia sẻ các tập tin bài trình chiếu qua Internet  Fax dưới dạng tập tin đính kèm email, hoặc các liên kết đến tập tin trên dịch vụ chia sẻ, hoặc dưới dạng tài liệu PDF hoặc XPS.</a:t>
            </a:r>
            <a:endParaRPr lang="en-US"/>
          </a:p>
          <a:p>
            <a:r>
              <a:rPr lang="es-MX"/>
              <a:t>Muốn chia sẻ dưới dạng email phải cài đặt và định cấu hình trên máy tính một chương trình email (như Microsoft Outlook) để sử dụng tính năng PowerPoint’s email. Tính năng email không hoạt động với các dịch vụ Webmail (như Google Gmail).</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31</a:t>
            </a:fld>
            <a:endParaRPr lang="en-US"/>
          </a:p>
        </p:txBody>
      </p:sp>
    </p:spTree>
    <p:extLst>
      <p:ext uri="{BB962C8B-B14F-4D97-AF65-F5344CB8AC3E}">
        <p14:creationId xmlns:p14="http://schemas.microsoft.com/office/powerpoint/2010/main" val="17928866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Gửi email bài trình chiếu</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32</a:t>
            </a:fld>
            <a:endParaRPr lang="en-US"/>
          </a:p>
        </p:txBody>
      </p:sp>
      <p:pic>
        <p:nvPicPr>
          <p:cNvPr id="10" name="Picture 9" descr="A screenshot of a cell phone&#10;&#10;Description automatically generated">
            <a:extLst>
              <a:ext uri="{FF2B5EF4-FFF2-40B4-BE49-F238E27FC236}">
                <a16:creationId xmlns:a16="http://schemas.microsoft.com/office/drawing/2014/main" id="{DD64976B-E01B-4F33-962E-007E3810FAE1}"/>
              </a:ext>
            </a:extLst>
          </p:cNvPr>
          <p:cNvPicPr/>
          <p:nvPr/>
        </p:nvPicPr>
        <p:blipFill>
          <a:blip r:embed="rId3"/>
          <a:stretch>
            <a:fillRect/>
          </a:stretch>
        </p:blipFill>
        <p:spPr bwMode="auto">
          <a:xfrm>
            <a:off x="2989988" y="819150"/>
            <a:ext cx="3233777" cy="422275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375072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Gửi email bài trình chiếu</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33</a:t>
            </a:fld>
            <a:endParaRPr lang="en-US"/>
          </a:p>
        </p:txBody>
      </p:sp>
      <p:graphicFrame>
        <p:nvGraphicFramePr>
          <p:cNvPr id="3" name="Table 2">
            <a:extLst>
              <a:ext uri="{FF2B5EF4-FFF2-40B4-BE49-F238E27FC236}">
                <a16:creationId xmlns:a16="http://schemas.microsoft.com/office/drawing/2014/main" id="{BC67182D-C854-4D77-AD33-59852A129389}"/>
              </a:ext>
            </a:extLst>
          </p:cNvPr>
          <p:cNvGraphicFramePr>
            <a:graphicFrameLocks noGrp="1"/>
          </p:cNvGraphicFramePr>
          <p:nvPr>
            <p:extLst>
              <p:ext uri="{D42A27DB-BD31-4B8C-83A1-F6EECF244321}">
                <p14:modId xmlns:p14="http://schemas.microsoft.com/office/powerpoint/2010/main" val="4149581239"/>
              </p:ext>
            </p:extLst>
          </p:nvPr>
        </p:nvGraphicFramePr>
        <p:xfrm>
          <a:off x="-14514" y="0"/>
          <a:ext cx="9158514" cy="5181820"/>
        </p:xfrm>
        <a:graphic>
          <a:graphicData uri="http://schemas.openxmlformats.org/drawingml/2006/table">
            <a:tbl>
              <a:tblPr firstCol="1" bandRow="1">
                <a:tableStyleId>{FABFCF23-3B69-468F-B69F-88F6DE6A72F2}</a:tableStyleId>
              </a:tblPr>
              <a:tblGrid>
                <a:gridCol w="1342637">
                  <a:extLst>
                    <a:ext uri="{9D8B030D-6E8A-4147-A177-3AD203B41FA5}">
                      <a16:colId xmlns:a16="http://schemas.microsoft.com/office/drawing/2014/main" val="3337313378"/>
                    </a:ext>
                  </a:extLst>
                </a:gridCol>
                <a:gridCol w="7815877">
                  <a:extLst>
                    <a:ext uri="{9D8B030D-6E8A-4147-A177-3AD203B41FA5}">
                      <a16:colId xmlns:a16="http://schemas.microsoft.com/office/drawing/2014/main" val="2708886448"/>
                    </a:ext>
                  </a:extLst>
                </a:gridCol>
              </a:tblGrid>
              <a:tr h="617825">
                <a:tc>
                  <a:txBody>
                    <a:bodyPr/>
                    <a:lstStyle/>
                    <a:p>
                      <a:pPr marL="0" marR="104140" lvl="0" indent="0" algn="l">
                        <a:lnSpc>
                          <a:spcPct val="120000"/>
                        </a:lnSpc>
                        <a:spcAft>
                          <a:spcPts val="0"/>
                        </a:spcAft>
                        <a:buFont typeface="Wingdings" panose="05000000000000000000" pitchFamily="2" charset="2"/>
                        <a:buNone/>
                      </a:pPr>
                      <a:r>
                        <a:rPr lang="en-CA" sz="1600">
                          <a:effectLst/>
                        </a:rPr>
                        <a:t>Send as Attachment</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45720" marR="45720" anchor="ctr"/>
                </a:tc>
                <a:tc>
                  <a:txBody>
                    <a:bodyPr/>
                    <a:lstStyle/>
                    <a:p>
                      <a:pPr marL="0" marR="54610" lvl="0" indent="0">
                        <a:lnSpc>
                          <a:spcPct val="120000"/>
                        </a:lnSpc>
                        <a:spcAft>
                          <a:spcPts val="0"/>
                        </a:spcAft>
                        <a:buFont typeface="Wingdings" panose="05000000000000000000" pitchFamily="2" charset="2"/>
                        <a:buNone/>
                      </a:pPr>
                      <a:r>
                        <a:rPr lang="en-CA" sz="1600">
                          <a:effectLst/>
                        </a:rPr>
                        <a:t>Tạo email mới, đính kèm tập tin bài trình chiếu. Khi bấm vào nút Send, Outlook sẽ gửi email và bài trình chiếu đính kèm cho người nhận.</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041850093"/>
                  </a:ext>
                </a:extLst>
              </a:tr>
              <a:tr h="1751173">
                <a:tc>
                  <a:txBody>
                    <a:bodyPr/>
                    <a:lstStyle/>
                    <a:p>
                      <a:pPr marL="0" marR="104140" lvl="0" indent="0" algn="l">
                        <a:lnSpc>
                          <a:spcPct val="120000"/>
                        </a:lnSpc>
                        <a:spcAft>
                          <a:spcPts val="0"/>
                        </a:spcAft>
                        <a:buFont typeface="Wingdings" panose="05000000000000000000" pitchFamily="2" charset="2"/>
                        <a:buNone/>
                      </a:pPr>
                      <a:r>
                        <a:rPr lang="en-CA" sz="1600">
                          <a:effectLst/>
                        </a:rPr>
                        <a:t>Send a Link</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45720" marR="45720" anchor="ctr"/>
                </a:tc>
                <a:tc>
                  <a:txBody>
                    <a:bodyPr/>
                    <a:lstStyle/>
                    <a:p>
                      <a:pPr marL="0" marR="54610" lvl="0" indent="0">
                        <a:lnSpc>
                          <a:spcPct val="120000"/>
                        </a:lnSpc>
                        <a:spcBef>
                          <a:spcPts val="300"/>
                        </a:spcBef>
                        <a:spcAft>
                          <a:spcPts val="0"/>
                        </a:spcAft>
                        <a:buFont typeface="Wingdings" panose="05000000000000000000" pitchFamily="2" charset="2"/>
                        <a:buNone/>
                      </a:pPr>
                      <a:r>
                        <a:rPr lang="en-CA" sz="1600">
                          <a:effectLst/>
                        </a:rPr>
                        <a:t>Tạo email mới có chứa siêu liên kết đến tập tin bài trình chiếu. Lưu ý tập tin bài trình chiếu phải được lưu trữ ở một vị trí được chia sẻ (như OneDrive) để người nhận có thể truy cập nó.</a:t>
                      </a:r>
                      <a:endParaRPr lang="en-US" sz="1600">
                        <a:effectLst/>
                      </a:endParaRPr>
                    </a:p>
                    <a:p>
                      <a:pPr marL="0" marR="54610" lvl="0" indent="0">
                        <a:lnSpc>
                          <a:spcPct val="120000"/>
                        </a:lnSpc>
                        <a:spcAft>
                          <a:spcPts val="0"/>
                        </a:spcAft>
                        <a:buFont typeface="Wingdings" panose="05000000000000000000" pitchFamily="2" charset="2"/>
                        <a:buNone/>
                      </a:pPr>
                      <a:r>
                        <a:rPr lang="en-CA" sz="1600">
                          <a:effectLst/>
                        </a:rPr>
                        <a:t>Chọn Send a Link khi chia sẻ với đồng nghiệp trong cùng một tổ chức. Gửi liên kết tới tập tin bài trình chiếu trên OneDrive cho phép bạn và đồng nghiệp cùng chỉnh sửa và xem các thay đổi trong thời gian thực.</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216797225"/>
                  </a:ext>
                </a:extLst>
              </a:tr>
              <a:tr h="937777">
                <a:tc>
                  <a:txBody>
                    <a:bodyPr/>
                    <a:lstStyle/>
                    <a:p>
                      <a:pPr marL="0" marR="104140" lvl="0" indent="0" algn="l">
                        <a:lnSpc>
                          <a:spcPct val="120000"/>
                        </a:lnSpc>
                        <a:spcAft>
                          <a:spcPts val="0"/>
                        </a:spcAft>
                        <a:buFont typeface="Wingdings" panose="05000000000000000000" pitchFamily="2" charset="2"/>
                        <a:buNone/>
                      </a:pPr>
                      <a:r>
                        <a:rPr lang="en-CA" sz="1600">
                          <a:effectLst/>
                        </a:rPr>
                        <a:t>Send as PDF</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45720" marR="45720" anchor="ctr"/>
                </a:tc>
                <a:tc>
                  <a:txBody>
                    <a:bodyPr/>
                    <a:lstStyle/>
                    <a:p>
                      <a:pPr marL="0" marR="54610" lvl="0" indent="0">
                        <a:lnSpc>
                          <a:spcPct val="120000"/>
                        </a:lnSpc>
                        <a:spcAft>
                          <a:spcPts val="0"/>
                        </a:spcAft>
                        <a:buFont typeface="Wingdings" panose="05000000000000000000" pitchFamily="2" charset="2"/>
                        <a:buNone/>
                      </a:pPr>
                      <a:r>
                        <a:rPr lang="en-CA" sz="1600">
                          <a:effectLst/>
                        </a:rPr>
                        <a:t>Chuyển đổi bài trình chiếu thành tập tin PDF trước khi gửi. Outlook tạo email mới với tập tin PDF đính kèm. Định dạng PDF cho phép người nhận xem và in bài trình chiếu, nhưng không được thay đổi.</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014605192"/>
                  </a:ext>
                </a:extLst>
              </a:tr>
              <a:tr h="898947">
                <a:tc>
                  <a:txBody>
                    <a:bodyPr/>
                    <a:lstStyle/>
                    <a:p>
                      <a:pPr marL="0" marR="104140" lvl="0" indent="0" algn="l">
                        <a:lnSpc>
                          <a:spcPct val="120000"/>
                        </a:lnSpc>
                        <a:spcAft>
                          <a:spcPts val="0"/>
                        </a:spcAft>
                        <a:buFont typeface="Wingdings" panose="05000000000000000000" pitchFamily="2" charset="2"/>
                        <a:buNone/>
                      </a:pPr>
                      <a:r>
                        <a:rPr lang="en-CA" sz="1600">
                          <a:effectLst/>
                        </a:rPr>
                        <a:t>Send as XPS</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45720" marR="45720" anchor="ctr"/>
                </a:tc>
                <a:tc>
                  <a:txBody>
                    <a:bodyPr/>
                    <a:lstStyle/>
                    <a:p>
                      <a:pPr marL="0" marR="54610" lvl="0" indent="0">
                        <a:lnSpc>
                          <a:spcPct val="120000"/>
                        </a:lnSpc>
                        <a:spcBef>
                          <a:spcPts val="300"/>
                        </a:spcBef>
                        <a:spcAft>
                          <a:spcPts val="0"/>
                        </a:spcAft>
                        <a:buFont typeface="Wingdings" panose="05000000000000000000" pitchFamily="2" charset="2"/>
                        <a:buNone/>
                      </a:pPr>
                      <a:r>
                        <a:rPr lang="en-CA" sz="1600">
                          <a:effectLst/>
                        </a:rPr>
                        <a:t>Chuyển đổi bài trình chiếu thành định dạng XPS trước khi gửi. Sau đó Outlook tạo email mới với tập tin XPS được đính kèm. </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763053948"/>
                  </a:ext>
                </a:extLst>
              </a:tr>
              <a:tr h="937777">
                <a:tc>
                  <a:txBody>
                    <a:bodyPr/>
                    <a:lstStyle/>
                    <a:p>
                      <a:pPr marL="0" marR="104140" lvl="0" indent="0" algn="l">
                        <a:lnSpc>
                          <a:spcPct val="120000"/>
                        </a:lnSpc>
                        <a:spcAft>
                          <a:spcPts val="0"/>
                        </a:spcAft>
                        <a:buFont typeface="Wingdings" panose="05000000000000000000" pitchFamily="2" charset="2"/>
                        <a:buNone/>
                      </a:pPr>
                      <a:r>
                        <a:rPr lang="en-CA" sz="1600">
                          <a:effectLst/>
                        </a:rPr>
                        <a:t>Send as Internet Fax</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45720" marR="45720" anchor="ctr"/>
                </a:tc>
                <a:tc>
                  <a:txBody>
                    <a:bodyPr/>
                    <a:lstStyle/>
                    <a:p>
                      <a:pPr marL="0" marR="54610" lvl="0" indent="0">
                        <a:lnSpc>
                          <a:spcPct val="120000"/>
                        </a:lnSpc>
                        <a:spcAft>
                          <a:spcPts val="0"/>
                        </a:spcAft>
                        <a:buFont typeface="Wingdings" panose="05000000000000000000" pitchFamily="2" charset="2"/>
                        <a:buNone/>
                      </a:pPr>
                      <a:r>
                        <a:rPr lang="en-CA" sz="1600">
                          <a:effectLst/>
                        </a:rPr>
                        <a:t>Chuyển đổi bài trình chiếu thành tập tin fax điện tử và gửi đến phần mềm Internet fax được cài đặt trên máy </a:t>
                      </a:r>
                      <a:r>
                        <a:rPr lang="en-CA" sz="1400">
                          <a:effectLst/>
                        </a:rPr>
                        <a:t>tính</a:t>
                      </a:r>
                      <a:r>
                        <a:rPr lang="en-CA" sz="1600">
                          <a:effectLst/>
                        </a:rPr>
                        <a:t> của bạn. </a:t>
                      </a:r>
                      <a:r>
                        <a:rPr lang="en-CA" sz="1600" b="1">
                          <a:effectLst/>
                        </a:rPr>
                        <a:t>N</a:t>
                      </a:r>
                      <a:r>
                        <a:rPr lang="en-CA" sz="1600">
                          <a:effectLst/>
                        </a:rPr>
                        <a:t>ếu bạn chưa cài đặt phần mềm dịch vụ fax, khi chọn công cụ này PowerPoint mở hộp thoại cảnh báo có liên kết để yêu cầu kiểm tra lại các dịch vụ fax.</a:t>
                      </a:r>
                      <a:endParaRPr lang="en-US" sz="1600">
                        <a:effectLst/>
                        <a:latin typeface="Myriad Pro" panose="020B0503030403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039816411"/>
                  </a:ext>
                </a:extLst>
              </a:tr>
            </a:tbl>
          </a:graphicData>
        </a:graphic>
      </p:graphicFrame>
    </p:spTree>
    <p:extLst>
      <p:ext uri="{BB962C8B-B14F-4D97-AF65-F5344CB8AC3E}">
        <p14:creationId xmlns:p14="http://schemas.microsoft.com/office/powerpoint/2010/main" val="31787109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Xuất bản bài trình chiếu</a:t>
            </a:r>
            <a:endParaRPr lang="en-US"/>
          </a:p>
        </p:txBody>
      </p:sp>
      <p:sp>
        <p:nvSpPr>
          <p:cNvPr id="11" name="Text Placeholder 10">
            <a:extLst>
              <a:ext uri="{FF2B5EF4-FFF2-40B4-BE49-F238E27FC236}">
                <a16:creationId xmlns:a16="http://schemas.microsoft.com/office/drawing/2014/main" id="{B7355ABB-9C08-48CA-BEBB-0B0062EB9543}"/>
              </a:ext>
            </a:extLst>
          </p:cNvPr>
          <p:cNvSpPr>
            <a:spLocks noGrp="1"/>
          </p:cNvSpPr>
          <p:nvPr>
            <p:ph type="body" sz="quarter" idx="13"/>
          </p:nvPr>
        </p:nvSpPr>
        <p:spPr>
          <a:xfrm>
            <a:off x="457200" y="1123950"/>
            <a:ext cx="6291943" cy="3429000"/>
          </a:xfrm>
        </p:spPr>
        <p:txBody>
          <a:bodyPr/>
          <a:lstStyle/>
          <a:p>
            <a:r>
              <a:rPr lang="es-MX"/>
              <a:t>Nếu tổ chức hoặc công ty có sử dụng SharePoint hoặc công cụ khác hoặc duy trì thư viện lưu trữ dữ liệu tập trung để sử dụng cho thành viên hoặc nhân viên, bạn có thể xuất bản bài trình chiếu.</a:t>
            </a:r>
            <a:endParaRPr lang="en-US"/>
          </a:p>
          <a:p>
            <a:r>
              <a:rPr lang="es-MX"/>
              <a:t>Khi xuất bản các slide, PowerPoint sẽ lưu từng slide dưới dạng một tập tin. PowerPoint tự động đặt tên cho mỗi slide với tên bài trình chiếu và số thứ tự kèm theo (như Ski Tours_001). </a:t>
            </a:r>
            <a:endParaRPr lang="en-US"/>
          </a:p>
          <a:p>
            <a:pPr marL="0" indent="0">
              <a:buNone/>
            </a:pP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34</a:t>
            </a:fld>
            <a:endParaRPr lang="en-US"/>
          </a:p>
        </p:txBody>
      </p:sp>
      <p:pic>
        <p:nvPicPr>
          <p:cNvPr id="12" name="Picture 11" descr="A screenshot of a cell phone&#10;&#10;Description automatically generated">
            <a:extLst>
              <a:ext uri="{FF2B5EF4-FFF2-40B4-BE49-F238E27FC236}">
                <a16:creationId xmlns:a16="http://schemas.microsoft.com/office/drawing/2014/main" id="{AAA10CC9-736C-478B-933C-0826DD9E05FF}"/>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918779" y="1295217"/>
            <a:ext cx="2016940" cy="18543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716057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Xuất bản bài trình chiếu</a:t>
            </a:r>
            <a:endParaRPr lang="en-US"/>
          </a:p>
        </p:txBody>
      </p:sp>
      <p:sp>
        <p:nvSpPr>
          <p:cNvPr id="11" name="Text Placeholder 10">
            <a:extLst>
              <a:ext uri="{FF2B5EF4-FFF2-40B4-BE49-F238E27FC236}">
                <a16:creationId xmlns:a16="http://schemas.microsoft.com/office/drawing/2014/main" id="{B7355ABB-9C08-48CA-BEBB-0B0062EB9543}"/>
              </a:ext>
            </a:extLst>
          </p:cNvPr>
          <p:cNvSpPr>
            <a:spLocks noGrp="1"/>
          </p:cNvSpPr>
          <p:nvPr>
            <p:ph type="body" sz="quarter" idx="13"/>
          </p:nvPr>
        </p:nvSpPr>
        <p:spPr>
          <a:xfrm>
            <a:off x="457200" y="1123950"/>
            <a:ext cx="6291943" cy="3429000"/>
          </a:xfrm>
        </p:spPr>
        <p:txBody>
          <a:bodyPr/>
          <a:lstStyle/>
          <a:p>
            <a:r>
              <a:rPr lang="es-MX"/>
              <a:t>Nếu tổ chức hoặc công ty có sử dụng SharePoint hoặc công cụ khác hoặc duy trì thư viện lưu trữ dữ liệu tập trung để sử dụng cho thành viên hoặc nhân viên, bạn có thể xuất bản bài trình chiếu.</a:t>
            </a:r>
            <a:endParaRPr lang="en-US"/>
          </a:p>
          <a:p>
            <a:r>
              <a:rPr lang="es-MX"/>
              <a:t>Khi xuất bản các slide, PowerPoint sẽ lưu từng slide dưới dạng một tập tin. PowerPoint tự động đặt tên cho mỗi slide với tên bài trình chiếu và số thứ tự kèm theo (như Ski Tours_001). </a:t>
            </a:r>
            <a:endParaRPr lang="en-US"/>
          </a:p>
          <a:p>
            <a:pPr marL="0" indent="0">
              <a:buNone/>
            </a:pP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35</a:t>
            </a:fld>
            <a:endParaRPr lang="en-US"/>
          </a:p>
        </p:txBody>
      </p:sp>
      <p:pic>
        <p:nvPicPr>
          <p:cNvPr id="12" name="Picture 11" descr="A screenshot of a cell phone&#10;&#10;Description automatically generated">
            <a:extLst>
              <a:ext uri="{FF2B5EF4-FFF2-40B4-BE49-F238E27FC236}">
                <a16:creationId xmlns:a16="http://schemas.microsoft.com/office/drawing/2014/main" id="{AAA10CC9-736C-478B-933C-0826DD9E05FF}"/>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6918779" y="1295217"/>
            <a:ext cx="2016940" cy="18543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776945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Xuất bản bài trình chiếu</a:t>
            </a: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36</a:t>
            </a:fld>
            <a:endParaRPr lang="en-US"/>
          </a:p>
        </p:txBody>
      </p:sp>
      <p:pic>
        <p:nvPicPr>
          <p:cNvPr id="10" name="Picture 9" descr="A screenshot of a cell phone&#10;&#10;Description automatically generated">
            <a:extLst>
              <a:ext uri="{FF2B5EF4-FFF2-40B4-BE49-F238E27FC236}">
                <a16:creationId xmlns:a16="http://schemas.microsoft.com/office/drawing/2014/main" id="{65D9DF12-0937-4233-8482-8557582DCAFE}"/>
              </a:ext>
            </a:extLst>
          </p:cNvPr>
          <p:cNvPicPr/>
          <p:nvPr/>
        </p:nvPicPr>
        <p:blipFill>
          <a:blip r:embed="rId3"/>
          <a:stretch>
            <a:fillRect/>
          </a:stretch>
        </p:blipFill>
        <p:spPr bwMode="auto">
          <a:xfrm>
            <a:off x="182879" y="1174750"/>
            <a:ext cx="2598877" cy="1771650"/>
          </a:xfrm>
          <a:prstGeom prst="rect">
            <a:avLst/>
          </a:prstGeom>
          <a:ln>
            <a:noFill/>
          </a:ln>
          <a:extLst>
            <a:ext uri="{53640926-AAD7-44D8-BBD7-CCE9431645EC}">
              <a14:shadowObscured xmlns:a14="http://schemas.microsoft.com/office/drawing/2010/main"/>
            </a:ext>
          </a:extLst>
        </p:spPr>
      </p:pic>
      <p:pic>
        <p:nvPicPr>
          <p:cNvPr id="13" name="Picture 12" descr="A screenshot of a cell phone&#10;&#10;Description automatically generated">
            <a:extLst>
              <a:ext uri="{FF2B5EF4-FFF2-40B4-BE49-F238E27FC236}">
                <a16:creationId xmlns:a16="http://schemas.microsoft.com/office/drawing/2014/main" id="{50156271-F4A8-4884-BBE6-6E3C37C88B05}"/>
              </a:ext>
            </a:extLst>
          </p:cNvPr>
          <p:cNvPicPr/>
          <p:nvPr/>
        </p:nvPicPr>
        <p:blipFill>
          <a:blip r:embed="rId4"/>
          <a:stretch>
            <a:fillRect/>
          </a:stretch>
        </p:blipFill>
        <p:spPr bwMode="auto">
          <a:xfrm>
            <a:off x="2918505" y="1174750"/>
            <a:ext cx="2174875" cy="3145790"/>
          </a:xfrm>
          <a:prstGeom prst="rect">
            <a:avLst/>
          </a:prstGeom>
          <a:ln>
            <a:noFill/>
          </a:ln>
          <a:extLst>
            <a:ext uri="{53640926-AAD7-44D8-BBD7-CCE9431645EC}">
              <a14:shadowObscured xmlns:a14="http://schemas.microsoft.com/office/drawing/2010/main"/>
            </a:ext>
          </a:extLst>
        </p:spPr>
      </p:pic>
      <p:pic>
        <p:nvPicPr>
          <p:cNvPr id="14" name="Picture 13">
            <a:extLst>
              <a:ext uri="{FF2B5EF4-FFF2-40B4-BE49-F238E27FC236}">
                <a16:creationId xmlns:a16="http://schemas.microsoft.com/office/drawing/2014/main" id="{EACA770C-CD83-4321-A495-D3E949F9BD53}"/>
              </a:ext>
            </a:extLst>
          </p:cNvPr>
          <p:cNvPicPr/>
          <p:nvPr/>
        </p:nvPicPr>
        <p:blipFill>
          <a:blip r:embed="rId5"/>
          <a:stretch>
            <a:fillRect/>
          </a:stretch>
        </p:blipFill>
        <p:spPr>
          <a:xfrm>
            <a:off x="5235116" y="1174750"/>
            <a:ext cx="3730992" cy="2921187"/>
          </a:xfrm>
          <a:prstGeom prst="rect">
            <a:avLst/>
          </a:prstGeom>
        </p:spPr>
      </p:pic>
    </p:spTree>
    <p:extLst>
      <p:ext uri="{BB962C8B-B14F-4D97-AF65-F5344CB8AC3E}">
        <p14:creationId xmlns:p14="http://schemas.microsoft.com/office/powerpoint/2010/main" val="17941254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Tổng kết bài học</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0" indent="0">
              <a:buNone/>
            </a:pPr>
            <a:r>
              <a:rPr lang="vi-VN"/>
              <a:t>Các phần của </a:t>
            </a:r>
            <a:r>
              <a:rPr lang="es-MX"/>
              <a:t>b</a:t>
            </a:r>
            <a:r>
              <a:rPr lang="vi-VN"/>
              <a:t>ài </a:t>
            </a:r>
            <a:r>
              <a:rPr lang="es-MX"/>
              <a:t>này </a:t>
            </a:r>
            <a:r>
              <a:rPr lang="vi-VN"/>
              <a:t>đã cung cấp cho </a:t>
            </a:r>
            <a:r>
              <a:rPr lang="es-MX"/>
              <a:t>bạn</a:t>
            </a:r>
            <a:r>
              <a:rPr lang="vi-VN"/>
              <a:t> kiến thức và kỹ năng về:</a:t>
            </a:r>
            <a:endParaRPr lang="en-US"/>
          </a:p>
          <a:p>
            <a:pPr lvl="0"/>
            <a:r>
              <a:rPr lang="vi-VN"/>
              <a:t>Các cách thức điều chỉnh kích thước tập tin bài trình chiếu.</a:t>
            </a:r>
            <a:endParaRPr lang="en-US"/>
          </a:p>
          <a:p>
            <a:pPr lvl="0"/>
            <a:r>
              <a:rPr lang="vi-VN"/>
              <a:t>Thao tác kiểm tra thông tin ẩn của bài trình chiếu.</a:t>
            </a:r>
            <a:endParaRPr lang="en-US"/>
          </a:p>
          <a:p>
            <a:pPr lvl="0"/>
            <a:r>
              <a:rPr lang="vi-VN"/>
              <a:t>Các thao tác bảo vệ tập tin bài trình chiếu.</a:t>
            </a:r>
            <a:endParaRPr lang="en-US"/>
          </a:p>
          <a:p>
            <a:pPr lvl="0"/>
            <a:r>
              <a:rPr lang="vi-VN"/>
              <a:t>Các thao tác lưu bài trình chiếu ở nhiều định dạng, xuất bản và chia sẻ bài trình chiếu.</a:t>
            </a:r>
            <a:endParaRPr lang="en-US"/>
          </a:p>
          <a:p>
            <a:pPr lvl="0"/>
            <a:r>
              <a:rPr lang="en-US"/>
              <a:t>Thao tác in bài trình chiếu ở nhiều bố cục trang in khác nhau.</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37</a:t>
            </a:fld>
            <a:endParaRPr lang="en-US"/>
          </a:p>
        </p:txBody>
      </p:sp>
    </p:spTree>
    <p:extLst>
      <p:ext uri="{BB962C8B-B14F-4D97-AF65-F5344CB8AC3E}">
        <p14:creationId xmlns:p14="http://schemas.microsoft.com/office/powerpoint/2010/main" val="5821294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a:pPr>
            <a:r>
              <a:rPr lang="en-US"/>
              <a:t>Nếu bài trình chiếu chứa âm thanh và video, tùy chọn nào có thể được sử dụng để giảm kích thước tập tin bài trình chiếu ?</a:t>
            </a:r>
          </a:p>
          <a:p>
            <a:pPr marL="909637" lvl="2" indent="-457200">
              <a:buFont typeface="+mj-lt"/>
              <a:buAutoNum type="alphaLcParenR"/>
            </a:pPr>
            <a:r>
              <a:rPr lang="en-US" sz="2200"/>
              <a:t>Optimize Media Compatibility</a:t>
            </a:r>
          </a:p>
          <a:p>
            <a:pPr marL="909637" lvl="2" indent="-457200">
              <a:buFont typeface="+mj-lt"/>
              <a:buAutoNum type="alphaLcParenR"/>
            </a:pPr>
            <a:r>
              <a:rPr lang="en-US" sz="2200"/>
              <a:t>Inspect Document</a:t>
            </a:r>
          </a:p>
          <a:p>
            <a:pPr marL="909637" lvl="2" indent="-457200">
              <a:buFont typeface="+mj-lt"/>
              <a:buAutoNum type="alphaLcParenR"/>
            </a:pPr>
            <a:r>
              <a:rPr lang="en-US" sz="2200"/>
              <a:t>Check Accessibility</a:t>
            </a:r>
          </a:p>
          <a:p>
            <a:pPr marL="909637" lvl="2" indent="-457200">
              <a:buFont typeface="+mj-lt"/>
              <a:buAutoNum type="alphaLcParenR"/>
            </a:pPr>
            <a:r>
              <a:rPr lang="en-US" sz="2200"/>
              <a:t>Compress Media Revisions</a:t>
            </a:r>
          </a:p>
          <a:p>
            <a:pPr marL="0" indent="0">
              <a:buNone/>
            </a:pP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38</a:t>
            </a:fld>
            <a:endParaRPr lang="en-US"/>
          </a:p>
        </p:txBody>
      </p:sp>
    </p:spTree>
    <p:extLst>
      <p:ext uri="{BB962C8B-B14F-4D97-AF65-F5344CB8AC3E}">
        <p14:creationId xmlns:p14="http://schemas.microsoft.com/office/powerpoint/2010/main" val="5795444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2"/>
            </a:pPr>
            <a:r>
              <a:rPr lang="en-US"/>
              <a:t>Phát biểu nào sau đây về nén ảnh là KHÔNG đúng ? </a:t>
            </a:r>
          </a:p>
          <a:p>
            <a:pPr marL="920750" lvl="2" indent="-457200">
              <a:buFont typeface="+mj-lt"/>
              <a:buAutoNum type="alphaLcParenR"/>
            </a:pPr>
            <a:r>
              <a:rPr lang="en-US"/>
              <a:t>Nén có thể ảnh hưởng đến chất lượng của hình ảnh.</a:t>
            </a:r>
          </a:p>
          <a:p>
            <a:pPr marL="920750" lvl="2" indent="-457200">
              <a:buFont typeface="+mj-lt"/>
              <a:buAutoNum type="alphaLcParenR"/>
            </a:pPr>
            <a:r>
              <a:rPr lang="en-US"/>
              <a:t>PowerPoint đặt độ phân giải tài liệu với mức nén tối thiểu để duy trì chất lượng hình ảnh gốc.</a:t>
            </a:r>
          </a:p>
          <a:p>
            <a:pPr marL="920750" lvl="2" indent="-457200">
              <a:buFont typeface="+mj-lt"/>
              <a:buAutoNum type="alphaLcParenR"/>
            </a:pPr>
            <a:r>
              <a:rPr lang="en-US"/>
              <a:t>Bạn có thể thay đổi hoặc hoàn tác việc nén ngay cả sau khi lưu tập tin, miễn là bạn không đóng ứng dụng PowerPoint.</a:t>
            </a:r>
          </a:p>
          <a:p>
            <a:pPr marL="920750" lvl="2" indent="-457200">
              <a:buFont typeface="+mj-lt"/>
              <a:buAutoNum type="alphaLcParenR"/>
            </a:pPr>
            <a:r>
              <a:rPr lang="en-US"/>
              <a:t>Hình ảnh được thu nhỏ ở kích thước nhỏ hơn không yêu cầu nén.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39</a:t>
            </a:fld>
            <a:endParaRPr lang="en-US"/>
          </a:p>
        </p:txBody>
      </p:sp>
    </p:spTree>
    <p:extLst>
      <p:ext uri="{BB962C8B-B14F-4D97-AF65-F5344CB8AC3E}">
        <p14:creationId xmlns:p14="http://schemas.microsoft.com/office/powerpoint/2010/main" val="20499999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r>
              <a:rPr lang="en-US"/>
              <a:t>Nén hình ảnh</a:t>
            </a:r>
            <a:endParaRPr lang="en-US" dirty="0"/>
          </a:p>
        </p:txBody>
      </p:sp>
      <p:sp>
        <p:nvSpPr>
          <p:cNvPr id="3" name="Content Placeholder 2"/>
          <p:cNvSpPr>
            <a:spLocks noGrp="1"/>
          </p:cNvSpPr>
          <p:nvPr>
            <p:ph type="body" sz="quarter" idx="13"/>
          </p:nvPr>
        </p:nvSpPr>
        <p:spPr>
          <a:xfrm>
            <a:off x="62426" y="1214651"/>
            <a:ext cx="8972392" cy="3552613"/>
          </a:xfrm>
        </p:spPr>
        <p:txBody>
          <a:bodyPr/>
          <a:lstStyle/>
          <a:p>
            <a:r>
              <a:rPr lang="en-US"/>
              <a:t>Nén hình ảnh đặc biệt quan trọng khi xem bài trình chiếu trên Internet hoặc khi gửi email bài trình chiếu dưới dạng tập tin đính kèm.</a:t>
            </a:r>
          </a:p>
          <a:p>
            <a:r>
              <a:rPr lang="en-US"/>
              <a:t>Khi thêm ảnh vào slide, PowerPoint sẽ tự động nén nó bằng độ phân giải được chỉ định trong tùy chọn Image Size and Quality trên thẻ Advanced trong hộp thoại PowerPoint Options. </a:t>
            </a:r>
          </a:p>
          <a:p>
            <a:r>
              <a:rPr lang="en-US"/>
              <a:t>Mặc định, PowerPoint đặt độ phân giải nén tối thiểu để duy trì chất lượng hình ảnh gốc (độ trung thực cao). Bạn có thể thay đổi độ phân giải mặc định hoặc chỉ định không nén ảnh.</a:t>
            </a:r>
          </a:p>
        </p:txBody>
      </p:sp>
      <p:sp>
        <p:nvSpPr>
          <p:cNvPr id="7" name="Date Placeholder 6"/>
          <p:cNvSpPr>
            <a:spLocks noGrp="1"/>
          </p:cNvSpPr>
          <p:nvPr>
            <p:ph type="dt" sz="half" idx="14"/>
          </p:nvPr>
        </p:nvSpPr>
        <p:spPr/>
        <p:txBody>
          <a:bodyPr/>
          <a:lstStyle/>
          <a:p>
            <a:fld id="{C15161DE-3666-485A-8EBA-3B13B3BF79E2}" type="datetime1">
              <a:rPr lang="en-US" smtClean="0"/>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t>4</a:t>
            </a:fld>
            <a:endParaRPr lang="en-US"/>
          </a:p>
        </p:txBody>
      </p:sp>
    </p:spTree>
    <p:extLst>
      <p:ext uri="{BB962C8B-B14F-4D97-AF65-F5344CB8AC3E}">
        <p14:creationId xmlns:p14="http://schemas.microsoft.com/office/powerpoint/2010/main" val="2541281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3"/>
            </a:pPr>
            <a:r>
              <a:rPr lang="en-US"/>
              <a:t>Hộp thoại nào chứa tùy chọn xóa các vùng bị cắt của tất cả các hình ảnh trong bài trình chiếu ? </a:t>
            </a:r>
          </a:p>
          <a:p>
            <a:pPr marL="920750" lvl="2" indent="-457200">
              <a:buFont typeface="+mj-lt"/>
              <a:buAutoNum type="alphaLcParenR"/>
            </a:pPr>
            <a:r>
              <a:rPr lang="en-US"/>
              <a:t>PowerPoint Options</a:t>
            </a:r>
          </a:p>
          <a:p>
            <a:pPr marL="920750" lvl="2" indent="-457200">
              <a:buFont typeface="+mj-lt"/>
              <a:buAutoNum type="alphaLcParenR"/>
            </a:pPr>
            <a:r>
              <a:rPr lang="en-US"/>
              <a:t>Reset Picture</a:t>
            </a:r>
          </a:p>
          <a:p>
            <a:pPr marL="920750" lvl="2" indent="-457200">
              <a:buFont typeface="+mj-lt"/>
              <a:buAutoNum type="alphaLcParenR"/>
            </a:pPr>
            <a:r>
              <a:rPr lang="en-US"/>
              <a:t>Picture Corrections</a:t>
            </a:r>
          </a:p>
          <a:p>
            <a:pPr marL="920750" lvl="2" indent="-457200">
              <a:buFont typeface="+mj-lt"/>
              <a:buAutoNum type="alphaLcParenR"/>
            </a:pPr>
            <a:r>
              <a:rPr lang="en-US"/>
              <a:t>Compress Pictures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40</a:t>
            </a:fld>
            <a:endParaRPr lang="en-US"/>
          </a:p>
        </p:txBody>
      </p:sp>
    </p:spTree>
    <p:extLst>
      <p:ext uri="{BB962C8B-B14F-4D97-AF65-F5344CB8AC3E}">
        <p14:creationId xmlns:p14="http://schemas.microsoft.com/office/powerpoint/2010/main" val="26889456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4"/>
            </a:pPr>
            <a:r>
              <a:rPr lang="en-US"/>
              <a:t>Tùy chọn nào được sử dụng để xóa thông tin cá nhân, chẳng hạn như tác giả và ngày tập tin được tạo, từ một bài trình chiếu ? </a:t>
            </a:r>
          </a:p>
          <a:p>
            <a:pPr marL="920750" lvl="2" indent="-457200">
              <a:buFont typeface="+mj-lt"/>
              <a:buAutoNum type="alphaLcParenR"/>
            </a:pPr>
            <a:r>
              <a:rPr lang="en-US"/>
              <a:t>Protect Presentation</a:t>
            </a:r>
          </a:p>
          <a:p>
            <a:pPr marL="920750" lvl="2" indent="-457200">
              <a:buFont typeface="+mj-lt"/>
              <a:buAutoNum type="alphaLcParenR"/>
            </a:pPr>
            <a:r>
              <a:rPr lang="en-US"/>
              <a:t>Check Accessibility</a:t>
            </a:r>
          </a:p>
          <a:p>
            <a:pPr marL="920750" lvl="2" indent="-457200">
              <a:buFont typeface="+mj-lt"/>
              <a:buAutoNum type="alphaLcParenR"/>
            </a:pPr>
            <a:r>
              <a:rPr lang="en-US"/>
              <a:t>Manage Presentation</a:t>
            </a:r>
          </a:p>
          <a:p>
            <a:pPr marL="920750" lvl="2" indent="-457200">
              <a:buFont typeface="+mj-lt"/>
              <a:buAutoNum type="alphaLcParenR"/>
            </a:pPr>
            <a:r>
              <a:rPr lang="en-US"/>
              <a:t>Document Inspector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41</a:t>
            </a:fld>
            <a:endParaRPr lang="en-US"/>
          </a:p>
        </p:txBody>
      </p:sp>
    </p:spTree>
    <p:extLst>
      <p:ext uri="{BB962C8B-B14F-4D97-AF65-F5344CB8AC3E}">
        <p14:creationId xmlns:p14="http://schemas.microsoft.com/office/powerpoint/2010/main" val="4360168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5"/>
            </a:pPr>
            <a:r>
              <a:rPr lang="en-US"/>
              <a:t>Khẳng định nào sau đây về việc áp dụng mật khẩu cho bài trình chiếu là KHÔNG đúng ? </a:t>
            </a:r>
          </a:p>
          <a:p>
            <a:pPr marL="920750" lvl="2" indent="-457200">
              <a:buFont typeface="+mj-lt"/>
              <a:buAutoNum type="alphaLcParenR"/>
            </a:pPr>
            <a:r>
              <a:rPr lang="en-US"/>
              <a:t>Nếu bài trình chiếu được bảo vệ bằng tùy chọn Password to modify, một hộp thoại chứa tùy chọn để mở tập tin khi chỉ đọc sẽ xuất hiện.</a:t>
            </a:r>
          </a:p>
          <a:p>
            <a:pPr marL="920750" lvl="2" indent="-457200">
              <a:buFont typeface="+mj-lt"/>
              <a:buAutoNum type="alphaLcParenR"/>
            </a:pPr>
            <a:r>
              <a:rPr lang="en-US"/>
              <a:t>Bạn có thể áp dụng mật khẩu để hạn chế sửa đổi bài trình chiếu trong hộp thoại Save As, trong Tools, General Options</a:t>
            </a:r>
          </a:p>
          <a:p>
            <a:pPr marL="920750" lvl="2" indent="-457200">
              <a:buFont typeface="+mj-lt"/>
              <a:buAutoNum type="alphaLcParenR"/>
            </a:pPr>
            <a:r>
              <a:rPr lang="en-US"/>
              <a:t>Bạn có thể áp dụng mật khẩu để hạn chế mở bài trình chiếu bằng tùy chọn Encrypt with Password.</a:t>
            </a:r>
          </a:p>
          <a:p>
            <a:pPr marL="920750" lvl="2" indent="-457200">
              <a:buFont typeface="+mj-lt"/>
              <a:buAutoNum type="alphaLcParenR"/>
            </a:pPr>
            <a:r>
              <a:rPr lang="en-US"/>
              <a:t>PowerPoint lưu mật khẩu của bạn trong trường hợp bạn mất hoặc quên mật khẩu.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42</a:t>
            </a:fld>
            <a:endParaRPr lang="en-US"/>
          </a:p>
        </p:txBody>
      </p:sp>
    </p:spTree>
    <p:extLst>
      <p:ext uri="{BB962C8B-B14F-4D97-AF65-F5344CB8AC3E}">
        <p14:creationId xmlns:p14="http://schemas.microsoft.com/office/powerpoint/2010/main" val="5584574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6"/>
            </a:pPr>
            <a:r>
              <a:rPr lang="en-US"/>
              <a:t>Tùy chọn nào thay đổi bản trình bày của bạn thành Read-Only và vô hiệu hóa tất cả các thao tác gõ, chỉnh sửa và đánh dấu ?</a:t>
            </a:r>
          </a:p>
          <a:p>
            <a:pPr marL="920750" lvl="2" indent="-457200">
              <a:buFont typeface="+mj-lt"/>
              <a:buAutoNum type="alphaLcParenR"/>
            </a:pPr>
            <a:r>
              <a:rPr lang="en-US"/>
              <a:t>Restrict Access</a:t>
            </a:r>
          </a:p>
          <a:p>
            <a:pPr marL="920750" lvl="2" indent="-457200">
              <a:buFont typeface="+mj-lt"/>
              <a:buAutoNum type="alphaLcParenR"/>
            </a:pPr>
            <a:r>
              <a:rPr lang="en-US"/>
              <a:t>Add a Digital Signature</a:t>
            </a:r>
          </a:p>
          <a:p>
            <a:pPr marL="920750" lvl="2" indent="-457200">
              <a:buFont typeface="+mj-lt"/>
              <a:buAutoNum type="alphaLcParenR"/>
            </a:pPr>
            <a:r>
              <a:rPr lang="en-US"/>
              <a:t>Encrypt with Password</a:t>
            </a:r>
          </a:p>
          <a:p>
            <a:pPr marL="920750" lvl="2" indent="-457200">
              <a:buFont typeface="+mj-lt"/>
              <a:buAutoNum type="alphaLcParenR"/>
            </a:pPr>
            <a:r>
              <a:rPr lang="en-US"/>
              <a:t>Mark as Final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43</a:t>
            </a:fld>
            <a:endParaRPr lang="en-US"/>
          </a:p>
        </p:txBody>
      </p:sp>
    </p:spTree>
    <p:extLst>
      <p:ext uri="{BB962C8B-B14F-4D97-AF65-F5344CB8AC3E}">
        <p14:creationId xmlns:p14="http://schemas.microsoft.com/office/powerpoint/2010/main" val="14584795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7"/>
            </a:pPr>
            <a:r>
              <a:rPr lang="en-US"/>
              <a:t>Phương pháp nào sau đây KHÔNG THỂ được sử dụng để lưu bài trình chiếu dưới dạng PDF ? </a:t>
            </a:r>
          </a:p>
          <a:p>
            <a:pPr marL="920750" lvl="2" indent="-457200">
              <a:buFont typeface="+mj-lt"/>
              <a:buAutoNum type="alphaLcParenR"/>
            </a:pPr>
            <a:r>
              <a:rPr lang="en-US"/>
              <a:t>Trên thẻ File, bấm Export, bấm Create PDF/XPS</a:t>
            </a:r>
          </a:p>
          <a:p>
            <a:pPr marL="920750" lvl="2" indent="-457200">
              <a:buFont typeface="+mj-lt"/>
              <a:buAutoNum type="alphaLcParenR"/>
            </a:pPr>
            <a:r>
              <a:rPr lang="en-US"/>
              <a:t>Trên thẻ File, bấm Save As, bấm vào mũi tên nút Save as type, và chọn PDF</a:t>
            </a:r>
          </a:p>
          <a:p>
            <a:pPr marL="920750" lvl="2" indent="-457200">
              <a:buFont typeface="+mj-lt"/>
              <a:buAutoNum type="alphaLcParenR"/>
            </a:pPr>
            <a:r>
              <a:rPr lang="en-US"/>
              <a:t>Trên thẻ File, bấm Print, chọn Microsoft Print to PDF</a:t>
            </a:r>
          </a:p>
          <a:p>
            <a:pPr marL="920750" lvl="2" indent="-457200">
              <a:buFont typeface="+mj-lt"/>
              <a:buAutoNum type="alphaLcParenR"/>
            </a:pPr>
            <a:r>
              <a:rPr lang="en-US"/>
              <a:t>Nhấn F5, bấm Save as type, bấm PDF Track Changes</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44</a:t>
            </a:fld>
            <a:endParaRPr lang="en-US"/>
          </a:p>
        </p:txBody>
      </p:sp>
    </p:spTree>
    <p:extLst>
      <p:ext uri="{BB962C8B-B14F-4D97-AF65-F5344CB8AC3E}">
        <p14:creationId xmlns:p14="http://schemas.microsoft.com/office/powerpoint/2010/main" val="37715418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8"/>
            </a:pPr>
            <a:r>
              <a:rPr lang="en-US"/>
              <a:t>Tùy chọn nào được sử dụng để lưu các slide trong bài trình chiếu dưới dạng các tập tin hình ảnh riêng biệt không còn được liên kết với các slide khác trong bài trình chiếu ? </a:t>
            </a:r>
          </a:p>
          <a:p>
            <a:pPr marL="920750" lvl="2" indent="-457200">
              <a:buFont typeface="+mj-lt"/>
              <a:buAutoNum type="alphaLcParenR"/>
            </a:pPr>
            <a:r>
              <a:rPr lang="en-US"/>
              <a:t>PowerPoint Picture Presentation</a:t>
            </a:r>
          </a:p>
          <a:p>
            <a:pPr marL="920750" lvl="2" indent="-457200">
              <a:buFont typeface="+mj-lt"/>
              <a:buAutoNum type="alphaLcParenR"/>
            </a:pPr>
            <a:r>
              <a:rPr lang="en-US"/>
              <a:t>Package Presentation for CD</a:t>
            </a:r>
          </a:p>
          <a:p>
            <a:pPr marL="920750" lvl="2" indent="-457200">
              <a:buFont typeface="+mj-lt"/>
              <a:buAutoNum type="alphaLcParenR"/>
            </a:pPr>
            <a:r>
              <a:rPr lang="en-US"/>
              <a:t>XPS Document</a:t>
            </a:r>
          </a:p>
          <a:p>
            <a:pPr marL="920750" lvl="2" indent="-457200">
              <a:buFont typeface="+mj-lt"/>
              <a:buAutoNum type="alphaLcParenR"/>
            </a:pPr>
            <a:r>
              <a:rPr lang="en-US"/>
              <a:t>PNG Portable Network Graphics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45</a:t>
            </a:fld>
            <a:endParaRPr lang="en-US"/>
          </a:p>
        </p:txBody>
      </p:sp>
    </p:spTree>
    <p:extLst>
      <p:ext uri="{BB962C8B-B14F-4D97-AF65-F5344CB8AC3E}">
        <p14:creationId xmlns:p14="http://schemas.microsoft.com/office/powerpoint/2010/main" val="28025179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9"/>
            </a:pPr>
            <a:r>
              <a:rPr lang="en-US"/>
              <a:t>Tùy chọn nào trong thẻ File được sử dụng để lưu bài trình chiếu dưới dạng video ? </a:t>
            </a:r>
          </a:p>
          <a:p>
            <a:pPr marL="920750" lvl="2" indent="-457200">
              <a:buFont typeface="+mj-lt"/>
              <a:buAutoNum type="alphaLcParenR"/>
            </a:pPr>
            <a:r>
              <a:rPr lang="en-US"/>
              <a:t>Info</a:t>
            </a:r>
          </a:p>
          <a:p>
            <a:pPr marL="920750" lvl="2" indent="-457200">
              <a:buFont typeface="+mj-lt"/>
              <a:buAutoNum type="alphaLcParenR"/>
            </a:pPr>
            <a:r>
              <a:rPr lang="en-US"/>
              <a:t>Share</a:t>
            </a:r>
          </a:p>
          <a:p>
            <a:pPr marL="920750" lvl="2" indent="-457200">
              <a:buFont typeface="+mj-lt"/>
              <a:buAutoNum type="alphaLcParenR"/>
            </a:pPr>
            <a:r>
              <a:rPr lang="en-US"/>
              <a:t>Options</a:t>
            </a:r>
          </a:p>
          <a:p>
            <a:pPr marL="920750" lvl="2" indent="-457200">
              <a:buFont typeface="+mj-lt"/>
              <a:buAutoNum type="alphaLcParenR"/>
            </a:pPr>
            <a:r>
              <a:rPr lang="en-US"/>
              <a:t>Export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46</a:t>
            </a:fld>
            <a:endParaRPr lang="en-US"/>
          </a:p>
        </p:txBody>
      </p:sp>
    </p:spTree>
    <p:extLst>
      <p:ext uri="{BB962C8B-B14F-4D97-AF65-F5344CB8AC3E}">
        <p14:creationId xmlns:p14="http://schemas.microsoft.com/office/powerpoint/2010/main" val="4013251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10"/>
            </a:pPr>
            <a:r>
              <a:rPr lang="en-US"/>
              <a:t>Menu tùy chọn in nào được sử dụng để xác định bố cục in cho handouts ? </a:t>
            </a:r>
          </a:p>
          <a:p>
            <a:pPr marL="920750" lvl="2" indent="-457200">
              <a:buFont typeface="+mj-lt"/>
              <a:buAutoNum type="alphaLcParenR"/>
            </a:pPr>
            <a:r>
              <a:rPr lang="en-US"/>
              <a:t>Print All Slides</a:t>
            </a:r>
          </a:p>
          <a:p>
            <a:pPr marL="920750" lvl="2" indent="-457200">
              <a:buFont typeface="+mj-lt"/>
              <a:buAutoNum type="alphaLcParenR"/>
            </a:pPr>
            <a:r>
              <a:rPr lang="en-US"/>
              <a:t>Print One Sided</a:t>
            </a:r>
          </a:p>
          <a:p>
            <a:pPr marL="920750" lvl="2" indent="-457200">
              <a:buFont typeface="+mj-lt"/>
              <a:buAutoNum type="alphaLcParenR"/>
            </a:pPr>
            <a:r>
              <a:rPr lang="en-US"/>
              <a:t>Collated</a:t>
            </a:r>
          </a:p>
          <a:p>
            <a:pPr marL="920750" lvl="2" indent="-457200">
              <a:buFont typeface="+mj-lt"/>
              <a:buAutoNum type="alphaLcParenR"/>
            </a:pPr>
            <a:r>
              <a:rPr lang="en-US"/>
              <a:t>Full Page Slides </a:t>
            </a:r>
          </a:p>
          <a:p>
            <a:pPr marL="920750" lvl="2" indent="-457200">
              <a:buFont typeface="+mj-lt"/>
              <a:buAutoNum type="alphaLcParenR"/>
            </a:pPr>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47</a:t>
            </a:fld>
            <a:endParaRPr lang="en-US"/>
          </a:p>
        </p:txBody>
      </p:sp>
    </p:spTree>
    <p:extLst>
      <p:ext uri="{BB962C8B-B14F-4D97-AF65-F5344CB8AC3E}">
        <p14:creationId xmlns:p14="http://schemas.microsoft.com/office/powerpoint/2010/main" val="29438067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11"/>
            </a:pPr>
            <a:r>
              <a:rPr lang="en-US"/>
              <a:t>Menu tùy chọn in nào được sử dụng để in handouts màu xám ? </a:t>
            </a:r>
          </a:p>
          <a:p>
            <a:pPr marL="920750" lvl="2" indent="-457200">
              <a:buFont typeface="+mj-lt"/>
              <a:buAutoNum type="alphaLcParenR"/>
            </a:pPr>
            <a:r>
              <a:rPr lang="en-US"/>
              <a:t>Print One Sided</a:t>
            </a:r>
          </a:p>
          <a:p>
            <a:pPr marL="920750" lvl="2" indent="-457200">
              <a:buFont typeface="+mj-lt"/>
              <a:buAutoNum type="alphaLcParenR"/>
            </a:pPr>
            <a:r>
              <a:rPr lang="en-US"/>
              <a:t>Full Page Slides</a:t>
            </a:r>
          </a:p>
          <a:p>
            <a:pPr marL="920750" lvl="2" indent="-457200">
              <a:buFont typeface="+mj-lt"/>
              <a:buAutoNum type="alphaLcParenR"/>
            </a:pPr>
            <a:r>
              <a:rPr lang="en-US"/>
              <a:t>Print All Slides</a:t>
            </a:r>
          </a:p>
          <a:p>
            <a:pPr marL="920750" lvl="2" indent="-457200">
              <a:buFont typeface="+mj-lt"/>
              <a:buAutoNum type="alphaLcParenR"/>
            </a:pPr>
            <a:r>
              <a:rPr lang="en-US"/>
              <a:t>Color</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48</a:t>
            </a:fld>
            <a:endParaRPr lang="en-US"/>
          </a:p>
        </p:txBody>
      </p:sp>
    </p:spTree>
    <p:extLst>
      <p:ext uri="{BB962C8B-B14F-4D97-AF65-F5344CB8AC3E}">
        <p14:creationId xmlns:p14="http://schemas.microsoft.com/office/powerpoint/2010/main" val="36598827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12"/>
            </a:pPr>
            <a:r>
              <a:rPr lang="en-US"/>
              <a:t>Menu tùy chọn in nào được sử dụng để in một phạm vi tùy chỉnh của các slide ?</a:t>
            </a:r>
          </a:p>
          <a:p>
            <a:pPr marL="920750" lvl="2" indent="-457200">
              <a:buFont typeface="+mj-lt"/>
              <a:buAutoNum type="alphaLcParenR"/>
            </a:pPr>
            <a:r>
              <a:rPr lang="en-US"/>
              <a:t>Full Page Slides</a:t>
            </a:r>
          </a:p>
          <a:p>
            <a:pPr marL="920750" lvl="2" indent="-457200">
              <a:buFont typeface="+mj-lt"/>
              <a:buAutoNum type="alphaLcParenR"/>
            </a:pPr>
            <a:r>
              <a:rPr lang="en-US"/>
              <a:t>Print One Sided</a:t>
            </a:r>
          </a:p>
          <a:p>
            <a:pPr marL="920750" lvl="2" indent="-457200">
              <a:buFont typeface="+mj-lt"/>
              <a:buAutoNum type="alphaLcParenR"/>
            </a:pPr>
            <a:r>
              <a:rPr lang="en-US"/>
              <a:t>Collated</a:t>
            </a:r>
          </a:p>
          <a:p>
            <a:pPr marL="920750" lvl="2" indent="-457200">
              <a:buFont typeface="+mj-lt"/>
              <a:buAutoNum type="alphaLcParenR"/>
            </a:pPr>
            <a:r>
              <a:rPr lang="en-US"/>
              <a:t>Print All Slides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49</a:t>
            </a:fld>
            <a:endParaRPr lang="en-US"/>
          </a:p>
        </p:txBody>
      </p:sp>
    </p:spTree>
    <p:extLst>
      <p:ext uri="{BB962C8B-B14F-4D97-AF65-F5344CB8AC3E}">
        <p14:creationId xmlns:p14="http://schemas.microsoft.com/office/powerpoint/2010/main" val="3609606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r>
              <a:rPr lang="en-US"/>
              <a:t>Nén hình ảnh</a:t>
            </a:r>
            <a:endParaRPr lang="en-US" dirty="0"/>
          </a:p>
        </p:txBody>
      </p:sp>
      <p:sp>
        <p:nvSpPr>
          <p:cNvPr id="7" name="Date Placeholder 6"/>
          <p:cNvSpPr>
            <a:spLocks noGrp="1"/>
          </p:cNvSpPr>
          <p:nvPr>
            <p:ph type="dt" sz="half" idx="14"/>
          </p:nvPr>
        </p:nvSpPr>
        <p:spPr/>
        <p:txBody>
          <a:bodyPr/>
          <a:lstStyle/>
          <a:p>
            <a:fld id="{C15161DE-3666-485A-8EBA-3B13B3BF79E2}" type="datetime1">
              <a:rPr lang="en-US" smtClean="0"/>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t>5</a:t>
            </a:fld>
            <a:endParaRPr lang="en-US"/>
          </a:p>
        </p:txBody>
      </p:sp>
      <p:pic>
        <p:nvPicPr>
          <p:cNvPr id="10" name="Picture 9">
            <a:extLst>
              <a:ext uri="{FF2B5EF4-FFF2-40B4-BE49-F238E27FC236}">
                <a16:creationId xmlns:a16="http://schemas.microsoft.com/office/drawing/2014/main" id="{C7B9B5C6-0C15-440C-A687-6B1AD84D24C0}"/>
              </a:ext>
            </a:extLst>
          </p:cNvPr>
          <p:cNvPicPr/>
          <p:nvPr/>
        </p:nvPicPr>
        <p:blipFill>
          <a:blip r:embed="rId3"/>
          <a:stretch>
            <a:fillRect/>
          </a:stretch>
        </p:blipFill>
        <p:spPr bwMode="auto">
          <a:xfrm>
            <a:off x="1524000" y="860524"/>
            <a:ext cx="3511826" cy="3779426"/>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953E333A-CA8B-43CF-BBE4-F7526E7C5F1C}"/>
              </a:ext>
            </a:extLst>
          </p:cNvPr>
          <p:cNvPicPr/>
          <p:nvPr/>
        </p:nvPicPr>
        <p:blipFill>
          <a:blip r:embed="rId4"/>
          <a:stretch>
            <a:fillRect/>
          </a:stretch>
        </p:blipFill>
        <p:spPr>
          <a:xfrm>
            <a:off x="5679300" y="1816152"/>
            <a:ext cx="2460625" cy="1868170"/>
          </a:xfrm>
          <a:prstGeom prst="rect">
            <a:avLst/>
          </a:prstGeom>
        </p:spPr>
      </p:pic>
    </p:spTree>
    <p:extLst>
      <p:ext uri="{BB962C8B-B14F-4D97-AF65-F5344CB8AC3E}">
        <p14:creationId xmlns:p14="http://schemas.microsoft.com/office/powerpoint/2010/main" val="20520871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13"/>
            </a:pPr>
            <a:r>
              <a:rPr lang="en-US"/>
              <a:t>Menu tùy chọn in nào được sử dụng để in Notes Pages ? </a:t>
            </a:r>
          </a:p>
          <a:p>
            <a:pPr marL="920750" lvl="2" indent="-457200">
              <a:buFont typeface="+mj-lt"/>
              <a:buAutoNum type="alphaLcParenR"/>
            </a:pPr>
            <a:r>
              <a:rPr lang="en-US"/>
              <a:t>Print All Slides</a:t>
            </a:r>
          </a:p>
          <a:p>
            <a:pPr marL="920750" lvl="2" indent="-457200">
              <a:buFont typeface="+mj-lt"/>
              <a:buAutoNum type="alphaLcParenR"/>
            </a:pPr>
            <a:r>
              <a:rPr lang="en-US"/>
              <a:t>Print One Sided</a:t>
            </a:r>
          </a:p>
          <a:p>
            <a:pPr marL="920750" lvl="2" indent="-457200">
              <a:buFont typeface="+mj-lt"/>
              <a:buAutoNum type="alphaLcParenR"/>
            </a:pPr>
            <a:r>
              <a:rPr lang="en-US"/>
              <a:t>Color</a:t>
            </a:r>
          </a:p>
          <a:p>
            <a:pPr marL="920750" lvl="2" indent="-457200">
              <a:buFont typeface="+mj-lt"/>
              <a:buAutoNum type="alphaLcParenR"/>
            </a:pPr>
            <a:r>
              <a:rPr lang="en-US"/>
              <a:t>Full Page Slides</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50</a:t>
            </a:fld>
            <a:endParaRPr lang="en-US"/>
          </a:p>
        </p:txBody>
      </p:sp>
    </p:spTree>
    <p:extLst>
      <p:ext uri="{BB962C8B-B14F-4D97-AF65-F5344CB8AC3E}">
        <p14:creationId xmlns:p14="http://schemas.microsoft.com/office/powerpoint/2010/main" val="29129255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14"/>
            </a:pPr>
            <a:r>
              <a:rPr lang="en-US"/>
              <a:t>Dịch vụ nào sau đây KHÔNG THỂ được sử dụng để chia sẻ bài trình chiếu trực tiếp từ PowerPoint? </a:t>
            </a:r>
          </a:p>
          <a:p>
            <a:pPr marL="920750" lvl="2" indent="-457200">
              <a:buFont typeface="+mj-lt"/>
              <a:buAutoNum type="alphaLcParenR"/>
            </a:pPr>
            <a:r>
              <a:rPr lang="en-US"/>
              <a:t>Skype</a:t>
            </a:r>
          </a:p>
          <a:p>
            <a:pPr marL="920750" lvl="2" indent="-457200">
              <a:buFont typeface="+mj-lt"/>
              <a:buAutoNum type="alphaLcParenR"/>
            </a:pPr>
            <a:r>
              <a:rPr lang="en-US"/>
              <a:t>Email</a:t>
            </a:r>
          </a:p>
          <a:p>
            <a:pPr marL="920750" lvl="2" indent="-457200">
              <a:buFont typeface="+mj-lt"/>
              <a:buAutoNum type="alphaLcParenR"/>
            </a:pPr>
            <a:r>
              <a:rPr lang="en-US"/>
              <a:t>OneDrive</a:t>
            </a:r>
          </a:p>
          <a:p>
            <a:pPr marL="920750" lvl="2" indent="-457200">
              <a:buFont typeface="+mj-lt"/>
              <a:buAutoNum type="alphaLcParenR"/>
            </a:pPr>
            <a:r>
              <a:rPr lang="en-US"/>
              <a:t>Facebook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51</a:t>
            </a:fld>
            <a:endParaRPr lang="en-US"/>
          </a:p>
        </p:txBody>
      </p:sp>
    </p:spTree>
    <p:extLst>
      <p:ext uri="{BB962C8B-B14F-4D97-AF65-F5344CB8AC3E}">
        <p14:creationId xmlns:p14="http://schemas.microsoft.com/office/powerpoint/2010/main" val="22840499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vi-VN"/>
              <a:t>Bài tập lý thuyết</a:t>
            </a:r>
            <a:endParaRPr lang="en-US"/>
          </a:p>
        </p:txBody>
      </p:sp>
      <p:sp>
        <p:nvSpPr>
          <p:cNvPr id="11" name="Text Placeholder 10">
            <a:extLst>
              <a:ext uri="{FF2B5EF4-FFF2-40B4-BE49-F238E27FC236}">
                <a16:creationId xmlns:a16="http://schemas.microsoft.com/office/drawing/2014/main" id="{ECD042D5-2331-4C4C-A718-BD4914A515F4}"/>
              </a:ext>
            </a:extLst>
          </p:cNvPr>
          <p:cNvSpPr>
            <a:spLocks noGrp="1"/>
          </p:cNvSpPr>
          <p:nvPr>
            <p:ph type="body" sz="quarter" idx="13"/>
          </p:nvPr>
        </p:nvSpPr>
        <p:spPr>
          <a:xfrm>
            <a:off x="239486" y="1078707"/>
            <a:ext cx="8665027" cy="3429000"/>
          </a:xfrm>
        </p:spPr>
        <p:txBody>
          <a:bodyPr/>
          <a:lstStyle/>
          <a:p>
            <a:pPr marL="457200" lvl="0" indent="-457200">
              <a:buFont typeface="+mj-lt"/>
              <a:buAutoNum type="arabicPeriod" startAt="15"/>
            </a:pPr>
            <a:r>
              <a:rPr lang="en-US"/>
              <a:t>Phương pháp nào sau đây được sử dụng để lưu các slide trong bài trình chiếu dưới dạng các slide riêng biệt để chúng có thể được sử dụng lại trong các bài trình chiếu khác ? </a:t>
            </a:r>
          </a:p>
          <a:p>
            <a:pPr marL="920750" lvl="2" indent="-457200">
              <a:buFont typeface="+mj-lt"/>
              <a:buAutoNum type="alphaLcParenR"/>
            </a:pPr>
            <a:r>
              <a:rPr lang="en-US"/>
              <a:t>Package Presentation for CD</a:t>
            </a:r>
          </a:p>
          <a:p>
            <a:pPr marL="920750" lvl="2" indent="-457200">
              <a:buFont typeface="+mj-lt"/>
              <a:buAutoNum type="alphaLcParenR"/>
            </a:pPr>
            <a:r>
              <a:rPr lang="en-US"/>
              <a:t>Open Document Presentation</a:t>
            </a:r>
          </a:p>
          <a:p>
            <a:pPr marL="920750" lvl="2" indent="-457200">
              <a:buFont typeface="+mj-lt"/>
              <a:buAutoNum type="alphaLcParenR"/>
            </a:pPr>
            <a:r>
              <a:rPr lang="en-US"/>
              <a:t>Share with People</a:t>
            </a:r>
          </a:p>
          <a:p>
            <a:pPr marL="920750" lvl="2" indent="-457200">
              <a:buFont typeface="+mj-lt"/>
              <a:buAutoNum type="alphaLcParenR"/>
            </a:pPr>
            <a:r>
              <a:rPr lang="en-US"/>
              <a:t>Publish Slides.</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52</a:t>
            </a:fld>
            <a:endParaRPr lang="en-US"/>
          </a:p>
        </p:txBody>
      </p:sp>
    </p:spTree>
    <p:extLst>
      <p:ext uri="{BB962C8B-B14F-4D97-AF65-F5344CB8AC3E}">
        <p14:creationId xmlns:p14="http://schemas.microsoft.com/office/powerpoint/2010/main" val="17192839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1">
                                            <p:txEl>
                                              <p:pRg st="1" end="1"/>
                                            </p:txEl>
                                          </p:spTgt>
                                        </p:tgtEl>
                                        <p:attrNameLst>
                                          <p:attrName>ppt_w</p:attrName>
                                        </p:attrNameLst>
                                      </p:cBhvr>
                                      <p:tavLst>
                                        <p:tav tm="0">
                                          <p:val>
                                            <p:strVal val="ppt_w"/>
                                          </p:val>
                                        </p:tav>
                                        <p:tav tm="100000">
                                          <p:val>
                                            <p:fltVal val="0"/>
                                          </p:val>
                                        </p:tav>
                                      </p:tavLst>
                                    </p:anim>
                                    <p:anim calcmode="lin" valueType="num">
                                      <p:cBhvr>
                                        <p:cTn id="7" dur="1000"/>
                                        <p:tgtEl>
                                          <p:spTgt spid="11">
                                            <p:txEl>
                                              <p:pRg st="1" end="1"/>
                                            </p:txEl>
                                          </p:spTgt>
                                        </p:tgtEl>
                                        <p:attrNameLst>
                                          <p:attrName>ppt_h</p:attrName>
                                        </p:attrNameLst>
                                      </p:cBhvr>
                                      <p:tavLst>
                                        <p:tav tm="0">
                                          <p:val>
                                            <p:strVal val="ppt_h"/>
                                          </p:val>
                                        </p:tav>
                                        <p:tav tm="100000">
                                          <p:val>
                                            <p:fltVal val="0"/>
                                          </p:val>
                                        </p:tav>
                                      </p:tavLst>
                                    </p:anim>
                                    <p:anim calcmode="lin" valueType="num">
                                      <p:cBhvr>
                                        <p:cTn id="8" dur="1000"/>
                                        <p:tgtEl>
                                          <p:spTgt spid="11">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11">
                                            <p:txEl>
                                              <p:pRg st="1" end="1"/>
                                            </p:txEl>
                                          </p:spTgt>
                                        </p:tgtEl>
                                      </p:cBhvr>
                                    </p:animEffect>
                                    <p:set>
                                      <p:cBhvr>
                                        <p:cTn id="10" dur="1" fill="hold">
                                          <p:stCondLst>
                                            <p:cond delay="999"/>
                                          </p:stCondLst>
                                        </p:cTn>
                                        <p:tgtEl>
                                          <p:spTgt spid="11">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11">
                                            <p:txEl>
                                              <p:pRg st="2" end="2"/>
                                            </p:txEl>
                                          </p:spTgt>
                                        </p:tgtEl>
                                        <p:attrNameLst>
                                          <p:attrName>ppt_w</p:attrName>
                                        </p:attrNameLst>
                                      </p:cBhvr>
                                      <p:tavLst>
                                        <p:tav tm="0">
                                          <p:val>
                                            <p:strVal val="ppt_w"/>
                                          </p:val>
                                        </p:tav>
                                        <p:tav tm="100000">
                                          <p:val>
                                            <p:fltVal val="0"/>
                                          </p:val>
                                        </p:tav>
                                      </p:tavLst>
                                    </p:anim>
                                    <p:anim calcmode="lin" valueType="num">
                                      <p:cBhvr>
                                        <p:cTn id="13" dur="1000"/>
                                        <p:tgtEl>
                                          <p:spTgt spid="11">
                                            <p:txEl>
                                              <p:pRg st="2" end="2"/>
                                            </p:txEl>
                                          </p:spTgt>
                                        </p:tgtEl>
                                        <p:attrNameLst>
                                          <p:attrName>ppt_h</p:attrName>
                                        </p:attrNameLst>
                                      </p:cBhvr>
                                      <p:tavLst>
                                        <p:tav tm="0">
                                          <p:val>
                                            <p:strVal val="ppt_h"/>
                                          </p:val>
                                        </p:tav>
                                        <p:tav tm="100000">
                                          <p:val>
                                            <p:fltVal val="0"/>
                                          </p:val>
                                        </p:tav>
                                      </p:tavLst>
                                    </p:anim>
                                    <p:anim calcmode="lin" valueType="num">
                                      <p:cBhvr>
                                        <p:cTn id="14" dur="1000"/>
                                        <p:tgtEl>
                                          <p:spTgt spid="11">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11">
                                            <p:txEl>
                                              <p:pRg st="2" end="2"/>
                                            </p:txEl>
                                          </p:spTgt>
                                        </p:tgtEl>
                                      </p:cBhvr>
                                    </p:animEffect>
                                    <p:set>
                                      <p:cBhvr>
                                        <p:cTn id="16" dur="1" fill="hold">
                                          <p:stCondLst>
                                            <p:cond delay="999"/>
                                          </p:stCondLst>
                                        </p:cTn>
                                        <p:tgtEl>
                                          <p:spTgt spid="11">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11">
                                            <p:txEl>
                                              <p:pRg st="3" end="3"/>
                                            </p:txEl>
                                          </p:spTgt>
                                        </p:tgtEl>
                                        <p:attrNameLst>
                                          <p:attrName>ppt_w</p:attrName>
                                        </p:attrNameLst>
                                      </p:cBhvr>
                                      <p:tavLst>
                                        <p:tav tm="0">
                                          <p:val>
                                            <p:strVal val="ppt_w"/>
                                          </p:val>
                                        </p:tav>
                                        <p:tav tm="100000">
                                          <p:val>
                                            <p:fltVal val="0"/>
                                          </p:val>
                                        </p:tav>
                                      </p:tavLst>
                                    </p:anim>
                                    <p:anim calcmode="lin" valueType="num">
                                      <p:cBhvr>
                                        <p:cTn id="19" dur="1000"/>
                                        <p:tgtEl>
                                          <p:spTgt spid="11">
                                            <p:txEl>
                                              <p:pRg st="3" end="3"/>
                                            </p:txEl>
                                          </p:spTgt>
                                        </p:tgtEl>
                                        <p:attrNameLst>
                                          <p:attrName>ppt_h</p:attrName>
                                        </p:attrNameLst>
                                      </p:cBhvr>
                                      <p:tavLst>
                                        <p:tav tm="0">
                                          <p:val>
                                            <p:strVal val="ppt_h"/>
                                          </p:val>
                                        </p:tav>
                                        <p:tav tm="100000">
                                          <p:val>
                                            <p:fltVal val="0"/>
                                          </p:val>
                                        </p:tav>
                                      </p:tavLst>
                                    </p:anim>
                                    <p:anim calcmode="lin" valueType="num">
                                      <p:cBhvr>
                                        <p:cTn id="20" dur="1000"/>
                                        <p:tgtEl>
                                          <p:spTgt spid="11">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11">
                                            <p:txEl>
                                              <p:pRg st="3" end="3"/>
                                            </p:txEl>
                                          </p:spTgt>
                                        </p:tgtEl>
                                      </p:cBhvr>
                                    </p:animEffect>
                                    <p:set>
                                      <p:cBhvr>
                                        <p:cTn id="22" dur="1" fill="hold">
                                          <p:stCondLst>
                                            <p:cond delay="999"/>
                                          </p:stCondLst>
                                        </p:cTn>
                                        <p:tgtEl>
                                          <p:spTgt spid="1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Loại bỏ thông tin chỉnh sửa hình ảnh</a:t>
            </a:r>
            <a:endParaRPr lang="en-US" dirty="0"/>
          </a:p>
        </p:txBody>
      </p:sp>
      <p:sp>
        <p:nvSpPr>
          <p:cNvPr id="12" name="Text Placeholder 11">
            <a:extLst>
              <a:ext uri="{FF2B5EF4-FFF2-40B4-BE49-F238E27FC236}">
                <a16:creationId xmlns:a16="http://schemas.microsoft.com/office/drawing/2014/main" id="{7BDE6A5D-A979-4E2C-9886-AD8367E52FE7}"/>
              </a:ext>
            </a:extLst>
          </p:cNvPr>
          <p:cNvSpPr>
            <a:spLocks noGrp="1"/>
          </p:cNvSpPr>
          <p:nvPr>
            <p:ph type="body" sz="quarter" idx="13"/>
          </p:nvPr>
        </p:nvSpPr>
        <p:spPr/>
        <p:txBody>
          <a:bodyPr/>
          <a:lstStyle/>
          <a:p>
            <a:r>
              <a:rPr lang="en-US"/>
              <a:t>Loại bỏ tất cả thông tin chỉnh sửa ảnh, hoặc loại bỏ phần ảnh đã cắt là một cách để giảm kích thước tập tin bài trình chiếu mà không làm thay đổi đáng kể diện mạo của ảnh.</a:t>
            </a:r>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6</a:t>
            </a:fld>
            <a:endParaRPr lang="en-US"/>
          </a:p>
        </p:txBody>
      </p:sp>
    </p:spTree>
    <p:extLst>
      <p:ext uri="{BB962C8B-B14F-4D97-AF65-F5344CB8AC3E}">
        <p14:creationId xmlns:p14="http://schemas.microsoft.com/office/powerpoint/2010/main" val="22679054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r>
              <a:rPr lang="en-US" sz="2800"/>
              <a:t>Kiểm tra bài trình chiếu với Document Inspector</a:t>
            </a:r>
            <a:endParaRPr lang="en-US" sz="2800" dirty="0"/>
          </a:p>
        </p:txBody>
      </p:sp>
      <p:sp>
        <p:nvSpPr>
          <p:cNvPr id="12" name="Text Placeholder 11">
            <a:extLst>
              <a:ext uri="{FF2B5EF4-FFF2-40B4-BE49-F238E27FC236}">
                <a16:creationId xmlns:a16="http://schemas.microsoft.com/office/drawing/2014/main" id="{7BDE6A5D-A979-4E2C-9886-AD8367E52FE7}"/>
              </a:ext>
            </a:extLst>
          </p:cNvPr>
          <p:cNvSpPr>
            <a:spLocks noGrp="1"/>
          </p:cNvSpPr>
          <p:nvPr>
            <p:ph type="body" sz="quarter" idx="13"/>
          </p:nvPr>
        </p:nvSpPr>
        <p:spPr>
          <a:xfrm>
            <a:off x="117231" y="937845"/>
            <a:ext cx="8921261" cy="1418493"/>
          </a:xfrm>
        </p:spPr>
        <p:txBody>
          <a:bodyPr/>
          <a:lstStyle/>
          <a:p>
            <a:r>
              <a:rPr lang="es-MX"/>
              <a:t>Công cụ kiểm tra tài liệu có thể tìm và loại bỏ nhiều loại thông tin ẩn. </a:t>
            </a:r>
          </a:p>
          <a:p>
            <a:r>
              <a:rPr lang="es-MX"/>
              <a:t>Các thông tin ẩn trong tập tin có thể gây ra rủi ro bảo mật. </a:t>
            </a:r>
          </a:p>
          <a:p>
            <a:r>
              <a:rPr lang="es-MX"/>
              <a:t>Các loại thông tin ẩn được chứa trong tập tin bài trình chiếu gồm:</a:t>
            </a:r>
            <a:endParaRPr lang="en-US"/>
          </a:p>
          <a:p>
            <a:endParaRPr lang="en-US"/>
          </a:p>
          <a:p>
            <a:endParaRPr lang="en-US"/>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7</a:t>
            </a:fld>
            <a:endParaRPr lang="en-US"/>
          </a:p>
        </p:txBody>
      </p:sp>
      <p:graphicFrame>
        <p:nvGraphicFramePr>
          <p:cNvPr id="3" name="Table 2">
            <a:extLst>
              <a:ext uri="{FF2B5EF4-FFF2-40B4-BE49-F238E27FC236}">
                <a16:creationId xmlns:a16="http://schemas.microsoft.com/office/drawing/2014/main" id="{C6E9E76B-6DE6-4188-8EF7-800BA6294AC3}"/>
              </a:ext>
            </a:extLst>
          </p:cNvPr>
          <p:cNvGraphicFramePr>
            <a:graphicFrameLocks noGrp="1"/>
          </p:cNvGraphicFramePr>
          <p:nvPr>
            <p:extLst>
              <p:ext uri="{D42A27DB-BD31-4B8C-83A1-F6EECF244321}">
                <p14:modId xmlns:p14="http://schemas.microsoft.com/office/powerpoint/2010/main" val="3507775434"/>
              </p:ext>
            </p:extLst>
          </p:nvPr>
        </p:nvGraphicFramePr>
        <p:xfrm>
          <a:off x="211016" y="2346079"/>
          <a:ext cx="8721968" cy="2257552"/>
        </p:xfrm>
        <a:graphic>
          <a:graphicData uri="http://schemas.openxmlformats.org/drawingml/2006/table">
            <a:tbl>
              <a:tblPr firstCol="1" bandRow="1">
                <a:tableStyleId>{BDBED569-4797-4DF1-A0F4-6AAB3CD982D8}</a:tableStyleId>
              </a:tblPr>
              <a:tblGrid>
                <a:gridCol w="2382842">
                  <a:extLst>
                    <a:ext uri="{9D8B030D-6E8A-4147-A177-3AD203B41FA5}">
                      <a16:colId xmlns:a16="http://schemas.microsoft.com/office/drawing/2014/main" val="1786685199"/>
                    </a:ext>
                  </a:extLst>
                </a:gridCol>
                <a:gridCol w="6339126">
                  <a:extLst>
                    <a:ext uri="{9D8B030D-6E8A-4147-A177-3AD203B41FA5}">
                      <a16:colId xmlns:a16="http://schemas.microsoft.com/office/drawing/2014/main" val="3103540146"/>
                    </a:ext>
                  </a:extLst>
                </a:gridCol>
              </a:tblGrid>
              <a:tr h="0">
                <a:tc>
                  <a:txBody>
                    <a:bodyPr/>
                    <a:lstStyle/>
                    <a:p>
                      <a:pPr marL="228600" algn="l">
                        <a:lnSpc>
                          <a:spcPct val="120000"/>
                        </a:lnSpc>
                        <a:spcAft>
                          <a:spcPts val="0"/>
                        </a:spcAft>
                        <a:tabLst>
                          <a:tab pos="228600" algn="l"/>
                        </a:tabLst>
                      </a:pPr>
                      <a:r>
                        <a:rPr lang="en-US" sz="1600">
                          <a:effectLst/>
                        </a:rPr>
                        <a:t>Document properties &amp; Personal Information</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algn="just">
                        <a:lnSpc>
                          <a:spcPct val="120000"/>
                        </a:lnSpc>
                        <a:spcAft>
                          <a:spcPts val="0"/>
                        </a:spcAft>
                        <a:tabLst>
                          <a:tab pos="228600" algn="l"/>
                        </a:tabLst>
                      </a:pPr>
                      <a:r>
                        <a:rPr lang="en-US" sz="1600">
                          <a:effectLst/>
                        </a:rPr>
                        <a:t>Chi tiết bài trình chiếu như tác giả, chủ đề, người gần nhất đã lưu bản sao của tài liệu và ngày tập tin được tạo.</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86460811"/>
                  </a:ext>
                </a:extLst>
              </a:tr>
              <a:tr h="0">
                <a:tc>
                  <a:txBody>
                    <a:bodyPr/>
                    <a:lstStyle/>
                    <a:p>
                      <a:pPr marL="228600" algn="l">
                        <a:lnSpc>
                          <a:spcPct val="120000"/>
                        </a:lnSpc>
                        <a:spcAft>
                          <a:spcPts val="0"/>
                        </a:spcAft>
                        <a:tabLst>
                          <a:tab pos="228600" algn="l"/>
                        </a:tabLst>
                      </a:pPr>
                      <a:r>
                        <a:rPr lang="en-US" sz="1600">
                          <a:effectLst/>
                        </a:rPr>
                        <a:t>Invisible on-slide content</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algn="just">
                        <a:lnSpc>
                          <a:spcPct val="120000"/>
                        </a:lnSpc>
                        <a:spcAft>
                          <a:spcPts val="0"/>
                        </a:spcAft>
                        <a:tabLst>
                          <a:tab pos="228600" algn="l"/>
                        </a:tabLst>
                      </a:pPr>
                      <a:r>
                        <a:rPr lang="en-US" sz="1600">
                          <a:effectLst/>
                        </a:rPr>
                        <a:t>Các đối tượng trong slide được định dạng là vô hình.</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6477669"/>
                  </a:ext>
                </a:extLst>
              </a:tr>
              <a:tr h="0">
                <a:tc>
                  <a:txBody>
                    <a:bodyPr/>
                    <a:lstStyle/>
                    <a:p>
                      <a:pPr marL="228600" algn="l">
                        <a:lnSpc>
                          <a:spcPct val="120000"/>
                        </a:lnSpc>
                        <a:spcAft>
                          <a:spcPts val="0"/>
                        </a:spcAft>
                        <a:tabLst>
                          <a:tab pos="228600" algn="l"/>
                        </a:tabLst>
                      </a:pPr>
                      <a:r>
                        <a:rPr lang="en-US" sz="1600">
                          <a:effectLst/>
                        </a:rPr>
                        <a:t>Comments and ink annotations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228600" algn="l">
                        <a:lnSpc>
                          <a:spcPct val="120000"/>
                        </a:lnSpc>
                        <a:spcAft>
                          <a:spcPts val="0"/>
                        </a:spcAft>
                        <a:tabLst>
                          <a:tab pos="228600" algn="l"/>
                        </a:tabLst>
                      </a:pPr>
                      <a:r>
                        <a:rPr lang="en-US" sz="1600">
                          <a:effectLst/>
                        </a:rPr>
                        <a:t>Nhận xét và chú thích (viết mực) được thực hiện bởi người đánh giá.</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50070954"/>
                  </a:ext>
                </a:extLst>
              </a:tr>
              <a:tr h="0">
                <a:tc>
                  <a:txBody>
                    <a:bodyPr/>
                    <a:lstStyle/>
                    <a:p>
                      <a:pPr marL="228600" algn="l">
                        <a:lnSpc>
                          <a:spcPct val="120000"/>
                        </a:lnSpc>
                        <a:spcAft>
                          <a:spcPts val="0"/>
                        </a:spcAft>
                        <a:tabLst>
                          <a:tab pos="228600" algn="l"/>
                        </a:tabLst>
                      </a:pPr>
                      <a:r>
                        <a:rPr lang="en-US" sz="1600">
                          <a:effectLst/>
                        </a:rPr>
                        <a:t>Off-slide content and presentation notes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28600" algn="just">
                        <a:lnSpc>
                          <a:spcPct val="120000"/>
                        </a:lnSpc>
                        <a:spcAft>
                          <a:spcPts val="0"/>
                        </a:spcAft>
                        <a:tabLst>
                          <a:tab pos="228600" algn="l"/>
                        </a:tabLst>
                      </a:pPr>
                      <a:r>
                        <a:rPr lang="en-US" sz="1600">
                          <a:effectLst/>
                        </a:rPr>
                        <a:t>Các đối tượng kéo ra khỏi slide, có thể không nhìn thấy được và phần ghi chú, có thể chứa thông tin không muốn chia sẻ.</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11749386"/>
                  </a:ext>
                </a:extLst>
              </a:tr>
            </a:tbl>
          </a:graphicData>
        </a:graphic>
      </p:graphicFrame>
    </p:spTree>
    <p:extLst>
      <p:ext uri="{BB962C8B-B14F-4D97-AF65-F5344CB8AC3E}">
        <p14:creationId xmlns:p14="http://schemas.microsoft.com/office/powerpoint/2010/main" val="9692780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r>
              <a:rPr lang="en-US" sz="2800"/>
              <a:t>Kiểm tra bài trình chiếu với Document Inspector</a:t>
            </a:r>
            <a:endParaRPr lang="en-US" sz="2800" dirty="0"/>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8</a:t>
            </a:fld>
            <a:endParaRPr lang="en-US"/>
          </a:p>
        </p:txBody>
      </p:sp>
      <p:pic>
        <p:nvPicPr>
          <p:cNvPr id="10" name="Picture 9">
            <a:extLst>
              <a:ext uri="{FF2B5EF4-FFF2-40B4-BE49-F238E27FC236}">
                <a16:creationId xmlns:a16="http://schemas.microsoft.com/office/drawing/2014/main" id="{601CAFBA-54FC-4DF7-B252-EF8F9AC2767C}"/>
              </a:ext>
            </a:extLst>
          </p:cNvPr>
          <p:cNvPicPr/>
          <p:nvPr/>
        </p:nvPicPr>
        <p:blipFill>
          <a:blip r:embed="rId3"/>
          <a:stretch>
            <a:fillRect/>
          </a:stretch>
        </p:blipFill>
        <p:spPr bwMode="auto">
          <a:xfrm>
            <a:off x="1676400" y="976800"/>
            <a:ext cx="6083566" cy="865689"/>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48F3EC32-6E41-4988-B73C-3F2F00B55A5C}"/>
              </a:ext>
            </a:extLst>
          </p:cNvPr>
          <p:cNvPicPr/>
          <p:nvPr/>
        </p:nvPicPr>
        <p:blipFill>
          <a:blip r:embed="rId4"/>
          <a:stretch>
            <a:fillRect/>
          </a:stretch>
        </p:blipFill>
        <p:spPr bwMode="auto">
          <a:xfrm>
            <a:off x="1677561" y="1891701"/>
            <a:ext cx="2954564" cy="2717913"/>
          </a:xfrm>
          <a:prstGeom prst="rect">
            <a:avLst/>
          </a:prstGeom>
          <a:noFill/>
          <a:ln>
            <a:noFill/>
          </a:ln>
        </p:spPr>
      </p:pic>
      <p:pic>
        <p:nvPicPr>
          <p:cNvPr id="13" name="Picture 12">
            <a:extLst>
              <a:ext uri="{FF2B5EF4-FFF2-40B4-BE49-F238E27FC236}">
                <a16:creationId xmlns:a16="http://schemas.microsoft.com/office/drawing/2014/main" id="{836BFF97-7408-4E64-9652-33929003475B}"/>
              </a:ext>
            </a:extLst>
          </p:cNvPr>
          <p:cNvPicPr/>
          <p:nvPr/>
        </p:nvPicPr>
        <p:blipFill>
          <a:blip r:embed="rId5"/>
          <a:stretch>
            <a:fillRect/>
          </a:stretch>
        </p:blipFill>
        <p:spPr>
          <a:xfrm>
            <a:off x="4751596" y="1891701"/>
            <a:ext cx="2954868" cy="2717913"/>
          </a:xfrm>
          <a:prstGeom prst="rect">
            <a:avLst/>
          </a:prstGeom>
        </p:spPr>
      </p:pic>
    </p:spTree>
    <p:extLst>
      <p:ext uri="{BB962C8B-B14F-4D97-AF65-F5344CB8AC3E}">
        <p14:creationId xmlns:p14="http://schemas.microsoft.com/office/powerpoint/2010/main" val="4230818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Bảo vệ bài trình chiếu</a:t>
            </a:r>
            <a:endParaRPr lang="en-US" dirty="0"/>
          </a:p>
        </p:txBody>
      </p:sp>
      <p:sp>
        <p:nvSpPr>
          <p:cNvPr id="12" name="Text Placeholder 11">
            <a:extLst>
              <a:ext uri="{FF2B5EF4-FFF2-40B4-BE49-F238E27FC236}">
                <a16:creationId xmlns:a16="http://schemas.microsoft.com/office/drawing/2014/main" id="{126BC6A0-57A7-4441-A739-33CBD28BD191}"/>
              </a:ext>
            </a:extLst>
          </p:cNvPr>
          <p:cNvSpPr>
            <a:spLocks noGrp="1"/>
          </p:cNvSpPr>
          <p:nvPr>
            <p:ph type="body" sz="quarter" idx="13"/>
          </p:nvPr>
        </p:nvSpPr>
        <p:spPr>
          <a:xfrm>
            <a:off x="457200" y="963038"/>
            <a:ext cx="8102184" cy="3589912"/>
          </a:xfrm>
        </p:spPr>
        <p:txBody>
          <a:bodyPr/>
          <a:lstStyle/>
          <a:p>
            <a:pPr marL="0" indent="0">
              <a:buNone/>
            </a:pPr>
            <a:r>
              <a:rPr lang="es-MX"/>
              <a:t>PowerPoint cung cấp một số cách để bảo vệ bài trình chiếu không bị thay đổi, phổ biến nhất đặt mật khẩu. </a:t>
            </a:r>
          </a:p>
        </p:txBody>
      </p:sp>
      <p:sp>
        <p:nvSpPr>
          <p:cNvPr id="7" name="Date Placeholder 6"/>
          <p:cNvSpPr>
            <a:spLocks noGrp="1"/>
          </p:cNvSpPr>
          <p:nvPr>
            <p:ph type="dt" sz="half" idx="14"/>
          </p:nvPr>
        </p:nvSpPr>
        <p:spPr/>
        <p:txBody>
          <a:bodyPr/>
          <a:lstStyle/>
          <a:p>
            <a:fld id="{C15161DE-3666-485A-8EBA-3B13B3BF79E2}" type="datetime1">
              <a:rPr lang="en-US" smtClean="0"/>
              <a:pPr/>
              <a:t>9/14/2019</a:t>
            </a:fld>
            <a:endParaRPr lang="en-US"/>
          </a:p>
        </p:txBody>
      </p:sp>
      <p:sp>
        <p:nvSpPr>
          <p:cNvPr id="8" name="Footer Placeholder 7"/>
          <p:cNvSpPr>
            <a:spLocks noGrp="1"/>
          </p:cNvSpPr>
          <p:nvPr>
            <p:ph type="ftr" sz="quarter" idx="15"/>
          </p:nvPr>
        </p:nvSpPr>
        <p:spPr/>
        <p:txBody>
          <a:bodyPr/>
          <a:lstStyle/>
          <a:p>
            <a:r>
              <a:rPr lang="en-US"/>
              <a:t>MOS Word 2016 - IIG Vietnam</a:t>
            </a:r>
          </a:p>
        </p:txBody>
      </p:sp>
      <p:sp>
        <p:nvSpPr>
          <p:cNvPr id="9" name="Slide Number Placeholder 8"/>
          <p:cNvSpPr>
            <a:spLocks noGrp="1"/>
          </p:cNvSpPr>
          <p:nvPr>
            <p:ph type="sldNum" sz="quarter" idx="16"/>
          </p:nvPr>
        </p:nvSpPr>
        <p:spPr/>
        <p:txBody>
          <a:bodyPr/>
          <a:lstStyle/>
          <a:p>
            <a:fld id="{E49F9262-1392-45F9-82B8-E6BAB6B74FE5}" type="slidenum">
              <a:rPr lang="en-US" smtClean="0"/>
              <a:pPr/>
              <a:t>9</a:t>
            </a:fld>
            <a:endParaRPr lang="en-US"/>
          </a:p>
        </p:txBody>
      </p:sp>
      <p:pic>
        <p:nvPicPr>
          <p:cNvPr id="14" name="Picture 13">
            <a:extLst>
              <a:ext uri="{FF2B5EF4-FFF2-40B4-BE49-F238E27FC236}">
                <a16:creationId xmlns:a16="http://schemas.microsoft.com/office/drawing/2014/main" id="{1256B4BD-FA56-4641-A09E-59ECD7104B0F}"/>
              </a:ext>
            </a:extLst>
          </p:cNvPr>
          <p:cNvPicPr/>
          <p:nvPr/>
        </p:nvPicPr>
        <p:blipFill>
          <a:blip r:embed="rId3"/>
          <a:stretch>
            <a:fillRect/>
          </a:stretch>
        </p:blipFill>
        <p:spPr bwMode="auto">
          <a:xfrm>
            <a:off x="2853482" y="1969392"/>
            <a:ext cx="3699718" cy="24716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171693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a:defPPr>
      </a:lstStyle>
    </a:txDef>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4627</TotalTime>
  <Words>6764</Words>
  <Application>Microsoft Office PowerPoint</Application>
  <PresentationFormat>On-screen Show (16:9)</PresentationFormat>
  <Paragraphs>583</Paragraphs>
  <Slides>52</Slides>
  <Notes>51</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52</vt:i4>
      </vt:variant>
      <vt:variant>
        <vt:lpstr>Custom Shows</vt:lpstr>
      </vt:variant>
      <vt:variant>
        <vt:i4>2</vt:i4>
      </vt:variant>
    </vt:vector>
  </HeadingPairs>
  <TitlesOfParts>
    <vt:vector size="61" baseType="lpstr">
      <vt:lpstr>Arial</vt:lpstr>
      <vt:lpstr>Calibri</vt:lpstr>
      <vt:lpstr>Courier New</vt:lpstr>
      <vt:lpstr>Myriad Pro</vt:lpstr>
      <vt:lpstr>Times New Roman</vt:lpstr>
      <vt:lpstr>Wingdings</vt:lpstr>
      <vt:lpstr>MOS 2016 Theme 2</vt:lpstr>
      <vt:lpstr>MOS POWERPOINT 2016 Bài 8: CHIA SẺ BÀI TRÌNH CHIẾU</vt:lpstr>
      <vt:lpstr>Hướng dẫn sử dụng</vt:lpstr>
      <vt:lpstr>Nén và tối ưu hóa phương tiện truyền thông</vt:lpstr>
      <vt:lpstr>Nén hình ảnh</vt:lpstr>
      <vt:lpstr>Nén hình ảnh</vt:lpstr>
      <vt:lpstr>Loại bỏ thông tin chỉnh sửa hình ảnh</vt:lpstr>
      <vt:lpstr>Kiểm tra bài trình chiếu với Document Inspector</vt:lpstr>
      <vt:lpstr>Kiểm tra bài trình chiếu với Document Inspector</vt:lpstr>
      <vt:lpstr>Bảo vệ bài trình chiếu</vt:lpstr>
      <vt:lpstr>Bảo vệ bài trình chiếu</vt:lpstr>
      <vt:lpstr>Bảo vệ bài trình chiếu</vt:lpstr>
      <vt:lpstr>Bảo vệ bài trình chiếu</vt:lpstr>
      <vt:lpstr>Đánh dấu một bài trình chiếu là bản hoàn chỉnh</vt:lpstr>
      <vt:lpstr>Hạn chế truy cập</vt:lpstr>
      <vt:lpstr>Thêm chữ ký số vào tập tin bài trình chiếu</vt:lpstr>
      <vt:lpstr>Xuất bài trình chiếu trong các định dạng khác</vt:lpstr>
      <vt:lpstr>Lưu phiên bản ứng dụng PowerPoint trước đó</vt:lpstr>
      <vt:lpstr>Tạo PowerPoint Shows</vt:lpstr>
      <vt:lpstr>Lưu ở định dạng PDF hoặc tập tin văn bản XPS</vt:lpstr>
      <vt:lpstr>Lưu bài trình chiếu thành hình ảnh</vt:lpstr>
      <vt:lpstr>Lưu bản trình bày dưới dạng PowerPoint Picture Presentation</vt:lpstr>
      <vt:lpstr>Lưu bài trình chiếu thành Video</vt:lpstr>
      <vt:lpstr>Lưu bài trình chiếu thành Video</vt:lpstr>
      <vt:lpstr>Lưu bài trình chiếu thành Outline</vt:lpstr>
      <vt:lpstr>Lưu bài trình chiếu thành OpenDocument</vt:lpstr>
      <vt:lpstr>Đóng gói bài trình chiếu vào CD</vt:lpstr>
      <vt:lpstr>Đóng gói bài trình chiếu vào CD</vt:lpstr>
      <vt:lpstr>In bài trình chiếu</vt:lpstr>
      <vt:lpstr>Chia sẻ bài trình chiếu</vt:lpstr>
      <vt:lpstr>Chia sẻ bài trình chiếu</vt:lpstr>
      <vt:lpstr>Gửi email bài trình chiếu</vt:lpstr>
      <vt:lpstr>Gửi email bài trình chiếu</vt:lpstr>
      <vt:lpstr>Gửi email bài trình chiếu</vt:lpstr>
      <vt:lpstr>Xuất bản bài trình chiếu</vt:lpstr>
      <vt:lpstr>Xuất bản bài trình chiếu</vt:lpstr>
      <vt:lpstr>Xuất bản bài trình chiếu</vt:lpstr>
      <vt:lpstr>Tổng kết bài học</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Bài tập lý thuyết</vt:lpstr>
      <vt:lpstr>Custom Show 1</vt:lpstr>
      <vt:lpstr>PowerPoint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QuangDang</cp:lastModifiedBy>
  <cp:revision>415</cp:revision>
  <dcterms:created xsi:type="dcterms:W3CDTF">2019-05-09T04:07:59Z</dcterms:created>
  <dcterms:modified xsi:type="dcterms:W3CDTF">2019-09-14T04:12:25Z</dcterms:modified>
</cp:coreProperties>
</file>